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14" r:id="rId2"/>
  </p:sldMasterIdLst>
  <p:notesMasterIdLst>
    <p:notesMasterId r:id="rId80"/>
  </p:notesMasterIdLst>
  <p:sldIdLst>
    <p:sldId id="256" r:id="rId3"/>
    <p:sldId id="269" r:id="rId4"/>
    <p:sldId id="272" r:id="rId5"/>
    <p:sldId id="270" r:id="rId6"/>
    <p:sldId id="271" r:id="rId7"/>
    <p:sldId id="268" r:id="rId8"/>
    <p:sldId id="261" r:id="rId9"/>
    <p:sldId id="279" r:id="rId10"/>
    <p:sldId id="274" r:id="rId11"/>
    <p:sldId id="260" r:id="rId12"/>
    <p:sldId id="275" r:id="rId13"/>
    <p:sldId id="276" r:id="rId14"/>
    <p:sldId id="277" r:id="rId15"/>
    <p:sldId id="335" r:id="rId16"/>
    <p:sldId id="278" r:id="rId17"/>
    <p:sldId id="280" r:id="rId18"/>
    <p:sldId id="289" r:id="rId19"/>
    <p:sldId id="281" r:id="rId20"/>
    <p:sldId id="282" r:id="rId21"/>
    <p:sldId id="321" r:id="rId22"/>
    <p:sldId id="283" r:id="rId23"/>
    <p:sldId id="284" r:id="rId24"/>
    <p:sldId id="285" r:id="rId25"/>
    <p:sldId id="288" r:id="rId26"/>
    <p:sldId id="322" r:id="rId27"/>
    <p:sldId id="323" r:id="rId28"/>
    <p:sldId id="324" r:id="rId29"/>
    <p:sldId id="336" r:id="rId30"/>
    <p:sldId id="287" r:id="rId31"/>
    <p:sldId id="291" r:id="rId32"/>
    <p:sldId id="292" r:id="rId33"/>
    <p:sldId id="294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5" r:id="rId43"/>
    <p:sldId id="325" r:id="rId44"/>
    <p:sldId id="326" r:id="rId45"/>
    <p:sldId id="327" r:id="rId46"/>
    <p:sldId id="328" r:id="rId47"/>
    <p:sldId id="329" r:id="rId48"/>
    <p:sldId id="306" r:id="rId49"/>
    <p:sldId id="330" r:id="rId50"/>
    <p:sldId id="304" r:id="rId51"/>
    <p:sldId id="331" r:id="rId52"/>
    <p:sldId id="332" r:id="rId53"/>
    <p:sldId id="333" r:id="rId54"/>
    <p:sldId id="334" r:id="rId55"/>
    <p:sldId id="307" r:id="rId56"/>
    <p:sldId id="308" r:id="rId57"/>
    <p:sldId id="309" r:id="rId58"/>
    <p:sldId id="310" r:id="rId59"/>
    <p:sldId id="311" r:id="rId60"/>
    <p:sldId id="312" r:id="rId61"/>
    <p:sldId id="337" r:id="rId62"/>
    <p:sldId id="339" r:id="rId63"/>
    <p:sldId id="340" r:id="rId64"/>
    <p:sldId id="341" r:id="rId65"/>
    <p:sldId id="342" r:id="rId66"/>
    <p:sldId id="343" r:id="rId67"/>
    <p:sldId id="344" r:id="rId68"/>
    <p:sldId id="345" r:id="rId69"/>
    <p:sldId id="346" r:id="rId70"/>
    <p:sldId id="347" r:id="rId71"/>
    <p:sldId id="264" r:id="rId72"/>
    <p:sldId id="317" r:id="rId73"/>
    <p:sldId id="348" r:id="rId74"/>
    <p:sldId id="349" r:id="rId75"/>
    <p:sldId id="319" r:id="rId76"/>
    <p:sldId id="314" r:id="rId77"/>
    <p:sldId id="316" r:id="rId78"/>
    <p:sldId id="267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7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6B6A8-6499-45FD-A92C-AA3E7D5E9280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70CBF-50D5-4F7B-AD5E-876C01D66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390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E08AD7-DF67-4624-80AB-8C18D1D10C97}" type="slidenum">
              <a:rPr lang="ru-RU" altLang="ru-RU" smtClean="0"/>
              <a:pPr/>
              <a:t>73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8742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AF069-4A33-4114-84D1-42AC3B9B0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38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21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22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39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198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24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56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41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607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006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55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63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950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34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906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977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495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17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rgbClr val="538872"/>
            </a:gs>
            <a:gs pos="55000">
              <a:srgbClr val="00B0F0"/>
            </a:gs>
            <a:gs pos="0">
              <a:schemeClr val="accent4">
                <a:lumMod val="95000"/>
                <a:lumOff val="5000"/>
              </a:schemeClr>
            </a:gs>
            <a:gs pos="98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32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rgbClr val="538872"/>
            </a:gs>
            <a:gs pos="55000">
              <a:srgbClr val="00B0F0"/>
            </a:gs>
            <a:gs pos="0">
              <a:schemeClr val="accent4">
                <a:lumMod val="95000"/>
                <a:lumOff val="5000"/>
              </a:schemeClr>
            </a:gs>
            <a:gs pos="98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1D994D9-25B5-498F-94E1-8F19AAAE5813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00013-3846-4863-90C0-45E55918D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908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1/16/Jordens_inre_med_siffror.jpg/300px-Jordens_inre_med_siffror.jpg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86%D0%BE%D0%BD%D0%BE%D1%81%D1%84%D0%B5%D1%80%D0%B0" TargetMode="External"/><Relationship Id="rId3" Type="http://schemas.openxmlformats.org/officeDocument/2006/relationships/hyperlink" Target="http://uk.wikipedia.org/w/index.php?title=%D0%90%D0%B7%D0%BE%D1%82%D1%83&amp;action=edit" TargetMode="External"/><Relationship Id="rId7" Type="http://schemas.openxmlformats.org/officeDocument/2006/relationships/hyperlink" Target="http://uk.wikipedia.org/wiki/%D0%A1%D1%82%D1%80%D0%B0%D1%82%D0%BE%D1%81%D1%84%D0%B5%D1%80%D0%B0" TargetMode="External"/><Relationship Id="rId2" Type="http://schemas.openxmlformats.org/officeDocument/2006/relationships/hyperlink" Target="http://uk.wikipedia.org/wiki/%D0%9F%D0%BE%D0%B2%D1%96%D1%82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2%D1%80%D0%BE%D0%BF%D0%BE%D1%81%D1%84%D0%B5%D1%80%D0%B0" TargetMode="External"/><Relationship Id="rId5" Type="http://schemas.openxmlformats.org/officeDocument/2006/relationships/hyperlink" Target="http://uk.wikipedia.org/wiki/%D0%92%D1%83%D0%B3%D0%BB%D0%B5%D0%BA%D0%B8%D1%81%D0%BB%D0%B8%D0%B9_%D0%B3%D0%B0%D0%B7" TargetMode="External"/><Relationship Id="rId4" Type="http://schemas.openxmlformats.org/officeDocument/2006/relationships/hyperlink" Target="http://uk.wikipedia.org/w/index.php?title=%D0%9A%D0%B8%D1%81%D0%BD%D1%8E&amp;action=edit" TargetMode="External"/><Relationship Id="rId9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ru.wikipedia.org/wiki/%D0%A4%D0%B0%D0%B9%D0%BB:Apollo11.pn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pportunity_rover" TargetMode="External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861048"/>
            <a:ext cx="7097216" cy="990600"/>
          </a:xfrm>
        </p:spPr>
        <p:txBody>
          <a:bodyPr>
            <a:noAutofit/>
          </a:bodyPr>
          <a:lstStyle/>
          <a:p>
            <a:r>
              <a:rPr lang="ru-RU" dirty="0" smtClean="0"/>
              <a:t>Природа </a:t>
            </a:r>
            <a:r>
              <a:rPr lang="ru-RU" dirty="0" err="1" smtClean="0"/>
              <a:t>тіл</a:t>
            </a:r>
            <a:r>
              <a:rPr lang="ru-RU" dirty="0" smtClean="0"/>
              <a:t> </a:t>
            </a:r>
            <a:r>
              <a:rPr lang="ru-RU" dirty="0" err="1" smtClean="0"/>
              <a:t>Сонячної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Планети</a:t>
            </a:r>
            <a:r>
              <a:rPr lang="ru-RU" dirty="0" smtClean="0"/>
              <a:t> </a:t>
            </a:r>
            <a:r>
              <a:rPr lang="ru-RU" dirty="0" err="1"/>
              <a:t>земної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— </a:t>
            </a:r>
            <a:r>
              <a:rPr lang="ru-RU" dirty="0" err="1"/>
              <a:t>Меркурій</a:t>
            </a:r>
            <a:r>
              <a:rPr lang="ru-RU" dirty="0"/>
              <a:t>, Венера, Земля і </a:t>
            </a:r>
            <a:r>
              <a:rPr lang="ru-RU" dirty="0" smtClean="0"/>
              <a:t>Марс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3336" r="50916" b="71865"/>
          <a:stretch/>
        </p:blipFill>
        <p:spPr>
          <a:xfrm>
            <a:off x="22824" y="32"/>
            <a:ext cx="9121176" cy="401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1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</a:rPr>
              <a:t>Мета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  <a:endParaRPr lang="ru-RU" sz="36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sz="36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охарактеризувати</a:t>
            </a:r>
            <a:r>
              <a:rPr lang="ru-RU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особливості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</a:rPr>
              <a:t>планет </a:t>
            </a:r>
            <a:r>
              <a:rPr lang="ru-RU" sz="36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земної</a:t>
            </a: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групи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;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з'ясувати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місце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Землі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серед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інших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</a:rPr>
              <a:t>планет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; </a:t>
            </a:r>
            <a:endParaRPr lang="ru-RU" sz="36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sz="36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вчити</a:t>
            </a:r>
            <a:r>
              <a:rPr lang="ru-RU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називати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планети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Сонячної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системи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та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вказувати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їхнє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місце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розташування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; </a:t>
            </a:r>
            <a:endParaRPr lang="ru-RU" sz="36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sz="36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розвивати</a:t>
            </a:r>
            <a:r>
              <a:rPr lang="ru-RU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вміння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спостерігати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порівнювати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аналізувати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робити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висновки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; </a:t>
            </a:r>
            <a:endParaRPr lang="ru-RU" sz="36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sz="36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виховувати</a:t>
            </a:r>
            <a:r>
              <a:rPr lang="ru-RU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пізнавальний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arial" panose="020B0604020202020204" pitchFamily="34" charset="0"/>
              </a:rPr>
              <a:t>інтерес</a:t>
            </a: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0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uk-UA" sz="4000" b="1" dirty="0" smtClean="0">
                <a:solidFill>
                  <a:srgbClr val="FF0000"/>
                </a:solidFill>
                <a:latin typeface="Georgia" pitchFamily="18" charset="0"/>
              </a:rPr>
              <a:t>Планети земної групи</a:t>
            </a:r>
            <a:endParaRPr lang="ru-RU" sz="4000" b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/>
              <a:t>	</a:t>
            </a:r>
            <a:r>
              <a:rPr lang="uk-UA" sz="2800" dirty="0" smtClean="0">
                <a:solidFill>
                  <a:srgbClr val="FF0000"/>
                </a:solidFill>
              </a:rPr>
              <a:t>	</a:t>
            </a:r>
            <a:r>
              <a:rPr lang="uk-UA" sz="29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Сонячна система складається з центрального світила – Сонця, восьми планет, комет, міжпланетного середовища.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9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		Чотири планети земної групи – це найближчі до Сонця планети – Меркурій, Венера, Земля,  Марс.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900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		</a:t>
            </a:r>
            <a:r>
              <a:rPr lang="uk-UA" sz="2900" dirty="0" smtClean="0">
                <a:solidFill>
                  <a:srgbClr val="CCFFCC"/>
                </a:solidFill>
                <a:effectLst/>
                <a:latin typeface="Arial" pitchFamily="34" charset="0"/>
                <a:cs typeface="Arial" pitchFamily="34" charset="0"/>
              </a:rPr>
              <a:t>У планет земної групи тверда поверхня, ці планети мають атмосферу ( у Меркурія дуже розріджена), але за іншими параметрами планети відрізняються.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900" dirty="0" smtClean="0">
              <a:solidFill>
                <a:srgbClr val="CCFF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257" y="2440118"/>
            <a:ext cx="4267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err="1"/>
              <a:t>Планети</a:t>
            </a:r>
            <a:r>
              <a:rPr lang="ru-RU" sz="2100" dirty="0"/>
              <a:t> </a:t>
            </a:r>
            <a:r>
              <a:rPr lang="ru-RU" sz="2100" dirty="0" err="1"/>
              <a:t>земної</a:t>
            </a:r>
            <a:r>
              <a:rPr lang="ru-RU" sz="2100" dirty="0"/>
              <a:t> </a:t>
            </a:r>
            <a:r>
              <a:rPr lang="ru-RU" sz="2100" dirty="0" err="1"/>
              <a:t>групи</a:t>
            </a:r>
            <a:r>
              <a:rPr lang="ru-RU" sz="2100" dirty="0"/>
              <a:t> — </a:t>
            </a:r>
            <a:r>
              <a:rPr lang="ru-RU" sz="2100" dirty="0" err="1"/>
              <a:t>Меркурій</a:t>
            </a:r>
            <a:r>
              <a:rPr lang="ru-RU" sz="2100" dirty="0"/>
              <a:t>, Венера, Земля і Марс у </a:t>
            </a:r>
            <a:r>
              <a:rPr lang="ru-RU" sz="2100" dirty="0" err="1"/>
              <a:t>порівнянні</a:t>
            </a:r>
            <a:r>
              <a:rPr lang="ru-RU" sz="2100" dirty="0"/>
              <a:t> з планетами-</a:t>
            </a:r>
            <a:r>
              <a:rPr lang="ru-RU" sz="2100" dirty="0" err="1"/>
              <a:t>гігантами</a:t>
            </a:r>
            <a:r>
              <a:rPr lang="ru-RU" sz="2100" dirty="0"/>
              <a:t> </a:t>
            </a:r>
            <a:r>
              <a:rPr lang="ru-RU" sz="2100" dirty="0" err="1"/>
              <a:t>мають</a:t>
            </a:r>
            <a:r>
              <a:rPr lang="ru-RU" sz="2100" dirty="0"/>
              <a:t> </a:t>
            </a:r>
            <a:r>
              <a:rPr lang="ru-RU" sz="2100" dirty="0" err="1"/>
              <a:t>відносно</a:t>
            </a:r>
            <a:r>
              <a:rPr lang="ru-RU" sz="2100" dirty="0"/>
              <a:t> </a:t>
            </a:r>
            <a:r>
              <a:rPr lang="ru-RU" sz="2100" dirty="0" err="1"/>
              <a:t>невеликі</a:t>
            </a:r>
            <a:r>
              <a:rPr lang="ru-RU" sz="2100" dirty="0"/>
              <a:t> </a:t>
            </a:r>
            <a:r>
              <a:rPr lang="ru-RU" sz="2100" dirty="0" err="1"/>
              <a:t>розміри</a:t>
            </a:r>
            <a:r>
              <a:rPr lang="ru-RU" sz="2100" dirty="0"/>
              <a:t>, </a:t>
            </a:r>
            <a:r>
              <a:rPr lang="ru-RU" sz="2100" dirty="0" err="1"/>
              <a:t>тверду</a:t>
            </a:r>
            <a:r>
              <a:rPr lang="ru-RU" sz="2100" dirty="0"/>
              <a:t> </a:t>
            </a:r>
            <a:r>
              <a:rPr lang="ru-RU" sz="2100" dirty="0" err="1"/>
              <a:t>поверхню</a:t>
            </a:r>
            <a:r>
              <a:rPr lang="ru-RU" sz="2100" dirty="0"/>
              <a:t> та </a:t>
            </a:r>
            <a:r>
              <a:rPr lang="ru-RU" sz="2100" dirty="0" err="1"/>
              <a:t>значну</a:t>
            </a:r>
            <a:r>
              <a:rPr lang="ru-RU" sz="2100" dirty="0"/>
              <a:t> </a:t>
            </a:r>
            <a:r>
              <a:rPr lang="ru-RU" sz="2100" dirty="0" err="1"/>
              <a:t>густину</a:t>
            </a:r>
            <a:r>
              <a:rPr lang="ru-RU" sz="2100" dirty="0"/>
              <a:t> (</a:t>
            </a:r>
            <a:r>
              <a:rPr lang="ru-RU" sz="2100" dirty="0" err="1"/>
              <a:t>близько</a:t>
            </a:r>
            <a:r>
              <a:rPr lang="ru-RU" sz="2100" dirty="0"/>
              <a:t> 5 г/см ), </a:t>
            </a:r>
            <a:r>
              <a:rPr lang="ru-RU" sz="2100" dirty="0" err="1"/>
              <a:t>бо</a:t>
            </a:r>
            <a:r>
              <a:rPr lang="ru-RU" sz="2100" dirty="0"/>
              <a:t> </a:t>
            </a:r>
            <a:r>
              <a:rPr lang="ru-RU" sz="2100" dirty="0" err="1"/>
              <a:t>складаються</a:t>
            </a:r>
            <a:r>
              <a:rPr lang="ru-RU" sz="2100" dirty="0"/>
              <a:t> </a:t>
            </a:r>
            <a:r>
              <a:rPr lang="ru-RU" sz="2100" dirty="0" err="1"/>
              <a:t>переважно</a:t>
            </a:r>
            <a:r>
              <a:rPr lang="ru-RU" sz="2100" dirty="0"/>
              <a:t> з </a:t>
            </a:r>
            <a:r>
              <a:rPr lang="ru-RU" sz="2100" dirty="0" err="1"/>
              <a:t>важких</a:t>
            </a:r>
            <a:r>
              <a:rPr lang="ru-RU" sz="2100" dirty="0"/>
              <a:t> </a:t>
            </a:r>
            <a:r>
              <a:rPr lang="ru-RU" sz="2100" dirty="0" err="1"/>
              <a:t>хімічних</a:t>
            </a:r>
            <a:r>
              <a:rPr lang="ru-RU" sz="2100" dirty="0"/>
              <a:t> </a:t>
            </a:r>
            <a:r>
              <a:rPr lang="ru-RU" sz="2100" dirty="0" err="1"/>
              <a:t>елементів</a:t>
            </a:r>
            <a:r>
              <a:rPr lang="ru-RU" sz="2100" dirty="0"/>
              <a:t>. </a:t>
            </a:r>
            <a:r>
              <a:rPr lang="ru-RU" sz="2100" dirty="0" err="1"/>
              <a:t>Ці</a:t>
            </a:r>
            <a:r>
              <a:rPr lang="ru-RU" sz="2100" dirty="0"/>
              <a:t> </a:t>
            </a:r>
            <a:r>
              <a:rPr lang="ru-RU" sz="2100" dirty="0" err="1"/>
              <a:t>планети</a:t>
            </a:r>
            <a:r>
              <a:rPr lang="ru-RU" sz="2100" dirty="0"/>
              <a:t> </a:t>
            </a:r>
            <a:r>
              <a:rPr lang="ru-RU" sz="2100" dirty="0" err="1"/>
              <a:t>мають</a:t>
            </a:r>
            <a:r>
              <a:rPr lang="ru-RU" sz="2100" dirty="0"/>
              <a:t> </a:t>
            </a:r>
            <a:r>
              <a:rPr lang="ru-RU" sz="2100" dirty="0" err="1"/>
              <a:t>гаряче</a:t>
            </a:r>
            <a:r>
              <a:rPr lang="ru-RU" sz="2100" dirty="0"/>
              <a:t> </a:t>
            </a:r>
            <a:r>
              <a:rPr lang="ru-RU" sz="2100" dirty="0" err="1"/>
              <a:t>металеве</a:t>
            </a:r>
            <a:r>
              <a:rPr lang="ru-RU" sz="2100" dirty="0"/>
              <a:t> ядро, яке </a:t>
            </a:r>
            <a:r>
              <a:rPr lang="ru-RU" sz="2100" dirty="0" err="1"/>
              <a:t>оточене</a:t>
            </a:r>
            <a:r>
              <a:rPr lang="ru-RU" sz="2100" dirty="0"/>
              <a:t> </a:t>
            </a:r>
            <a:r>
              <a:rPr lang="ru-RU" sz="2100" dirty="0" err="1"/>
              <a:t>мантією</a:t>
            </a:r>
            <a:r>
              <a:rPr lang="ru-RU" sz="2100" dirty="0"/>
              <a:t> </a:t>
            </a:r>
            <a:r>
              <a:rPr lang="ru-RU" sz="2100" dirty="0" err="1"/>
              <a:t>із</a:t>
            </a:r>
            <a:r>
              <a:rPr lang="ru-RU" sz="2100" dirty="0"/>
              <a:t> </a:t>
            </a:r>
            <a:r>
              <a:rPr lang="ru-RU" sz="2100" dirty="0" err="1"/>
              <a:t>силікатних</a:t>
            </a:r>
            <a:r>
              <a:rPr lang="ru-RU" sz="2100" dirty="0"/>
              <a:t> </a:t>
            </a:r>
            <a:r>
              <a:rPr lang="ru-RU" sz="2100" dirty="0" err="1"/>
              <a:t>порід</a:t>
            </a:r>
            <a:r>
              <a:rPr lang="ru-RU" sz="2100" dirty="0"/>
              <a:t>.</a:t>
            </a:r>
            <a:endParaRPr lang="uk-UA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68" y="188640"/>
            <a:ext cx="8425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/>
              <a:t>Загальна</a:t>
            </a:r>
            <a:r>
              <a:rPr lang="ru-RU" sz="3600" b="1" dirty="0"/>
              <a:t> характеристика </a:t>
            </a:r>
            <a:endParaRPr lang="ru-RU" sz="3600" b="1" dirty="0"/>
          </a:p>
          <a:p>
            <a:pPr algn="ctr"/>
            <a:r>
              <a:rPr lang="ru-RU" sz="3600" b="1" dirty="0"/>
              <a:t>планет </a:t>
            </a:r>
            <a:r>
              <a:rPr lang="ru-RU" sz="3600" b="1" dirty="0" err="1"/>
              <a:t>земної</a:t>
            </a:r>
            <a:r>
              <a:rPr lang="ru-RU" sz="3600" b="1" dirty="0"/>
              <a:t> </a:t>
            </a:r>
            <a:r>
              <a:rPr lang="ru-RU" sz="3600" b="1" dirty="0" err="1"/>
              <a:t>групи</a:t>
            </a:r>
            <a:endParaRPr lang="uk-UA" sz="3600" dirty="0"/>
          </a:p>
        </p:txBody>
      </p:sp>
      <p:pic>
        <p:nvPicPr>
          <p:cNvPr id="2050" name="Picture 2" descr="Презентація на тему :&quot;Планети земної групи&quot;. Природознавство 4 клас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0" t="27192" r="6561" b="12173"/>
          <a:stretch/>
        </p:blipFill>
        <p:spPr bwMode="auto">
          <a:xfrm>
            <a:off x="4211603" y="1484784"/>
            <a:ext cx="4928457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7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272677"/>
            <a:ext cx="83783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dirty="0" err="1">
                <a:latin typeface="+mj-lt"/>
              </a:rPr>
              <a:t>Верхній</a:t>
            </a:r>
            <a:r>
              <a:rPr lang="ru-RU" sz="2700" dirty="0">
                <a:latin typeface="+mj-lt"/>
              </a:rPr>
              <a:t> шар планет — кора, </a:t>
            </a:r>
            <a:r>
              <a:rPr lang="ru-RU" sz="2700" dirty="0" err="1">
                <a:latin typeface="+mj-lt"/>
              </a:rPr>
              <a:t>формується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під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дією</a:t>
            </a:r>
            <a:r>
              <a:rPr lang="ru-RU" sz="2700" dirty="0">
                <a:latin typeface="+mj-lt"/>
              </a:rPr>
              <a:t> як </a:t>
            </a:r>
            <a:r>
              <a:rPr lang="ru-RU" sz="2700" dirty="0" err="1">
                <a:latin typeface="+mj-lt"/>
              </a:rPr>
              <a:t>внутрішнього</a:t>
            </a:r>
            <a:r>
              <a:rPr lang="ru-RU" sz="2700" dirty="0">
                <a:latin typeface="+mj-lt"/>
              </a:rPr>
              <a:t> тепла, так і </a:t>
            </a:r>
            <a:r>
              <a:rPr lang="ru-RU" sz="2700" dirty="0" err="1">
                <a:latin typeface="+mj-lt"/>
              </a:rPr>
              <a:t>зовнішніх</a:t>
            </a:r>
            <a:r>
              <a:rPr lang="ru-RU" sz="2700" dirty="0">
                <a:latin typeface="+mj-lt"/>
              </a:rPr>
              <a:t> (</a:t>
            </a:r>
            <a:r>
              <a:rPr lang="ru-RU" sz="2700" dirty="0" err="1">
                <a:latin typeface="+mj-lt"/>
              </a:rPr>
              <a:t>космічних</a:t>
            </a:r>
            <a:r>
              <a:rPr lang="ru-RU" sz="2700" dirty="0">
                <a:latin typeface="+mj-lt"/>
              </a:rPr>
              <a:t>) </a:t>
            </a:r>
            <a:r>
              <a:rPr lang="ru-RU" sz="2700" dirty="0" err="1">
                <a:latin typeface="+mj-lt"/>
              </a:rPr>
              <a:t>факторів</a:t>
            </a:r>
            <a:r>
              <a:rPr lang="ru-RU" sz="2700" dirty="0">
                <a:latin typeface="+mj-lt"/>
              </a:rPr>
              <a:t>. Але температура на </a:t>
            </a:r>
            <a:r>
              <a:rPr lang="ru-RU" sz="2700" dirty="0" err="1">
                <a:latin typeface="+mj-lt"/>
              </a:rPr>
              <a:t>поверхні</a:t>
            </a:r>
            <a:r>
              <a:rPr lang="ru-RU" sz="2700" dirty="0">
                <a:latin typeface="+mj-lt"/>
              </a:rPr>
              <a:t> планет </a:t>
            </a:r>
            <a:r>
              <a:rPr lang="ru-RU" sz="2700" dirty="0" err="1">
                <a:latin typeface="+mj-lt"/>
              </a:rPr>
              <a:t>земної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групи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суттєво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відрізняється</a:t>
            </a:r>
            <a:r>
              <a:rPr lang="ru-RU" sz="2700" dirty="0">
                <a:latin typeface="+mj-lt"/>
              </a:rPr>
              <a:t>, </a:t>
            </a:r>
            <a:r>
              <a:rPr lang="ru-RU" sz="2700" dirty="0" err="1">
                <a:latin typeface="+mj-lt"/>
              </a:rPr>
              <a:t>бо</a:t>
            </a:r>
            <a:r>
              <a:rPr lang="ru-RU" sz="2700" dirty="0">
                <a:latin typeface="+mj-lt"/>
              </a:rPr>
              <a:t> вони </a:t>
            </a:r>
            <a:r>
              <a:rPr lang="ru-RU" sz="2700" dirty="0" err="1">
                <a:latin typeface="+mj-lt"/>
              </a:rPr>
              <a:t>отримують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від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Сонця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різну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кількість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енергії</a:t>
            </a:r>
            <a:r>
              <a:rPr lang="ru-RU" sz="2700" dirty="0">
                <a:latin typeface="+mj-lt"/>
              </a:rPr>
              <a:t>. </a:t>
            </a:r>
            <a:endParaRPr lang="uk-UA" sz="27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" y="116633"/>
            <a:ext cx="9130272" cy="4156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707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Documents and Settings\Администратор\Рабочий стол\располож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67" y="-77080"/>
            <a:ext cx="9400886" cy="6935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1565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err="1"/>
              <a:t>Меркурій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229600" cy="493776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найбагатша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планета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найменшою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планетою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кому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випадало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неозброєним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оком, тому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обертається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вдвічі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довша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світить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стільки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магнітне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поле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21088"/>
            <a:ext cx="3600400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98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04" y="-73124"/>
            <a:ext cx="8229600" cy="990600"/>
          </a:xfrm>
        </p:spPr>
        <p:txBody>
          <a:bodyPr/>
          <a:lstStyle/>
          <a:p>
            <a:r>
              <a:rPr lang="uk-UA" dirty="0" smtClean="0"/>
              <a:t>Модель внутрішньої будови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464096"/>
            <a:ext cx="3840868" cy="376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457446" y="181804"/>
            <a:ext cx="3635896" cy="576064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Кора,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товщина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100 - 300 км.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420934" y="807028"/>
            <a:ext cx="3672408" cy="576064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Мантия,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товщина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- 600 км.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386614" y="1413956"/>
            <a:ext cx="3672408" cy="576064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Ядро,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радіус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— 1800 км.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6335" b="1994"/>
          <a:stretch/>
        </p:blipFill>
        <p:spPr>
          <a:xfrm>
            <a:off x="30904" y="3916559"/>
            <a:ext cx="4208450" cy="29242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61061" y="2020884"/>
            <a:ext cx="41600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і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погода 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вісь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перпендикулярна до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площини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орбіти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 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Денна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сягає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+430°С, але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тримісячної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охолоджується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температура 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світанку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-170 °С. 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425766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рівнини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застиглою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базальтовою лавою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</a:rPr>
              <a:t>Застигла лава на </a:t>
            </a:r>
            <a:r>
              <a:rPr lang="ru-RU" sz="2800" dirty="0" err="1">
                <a:solidFill>
                  <a:srgbClr val="FFFF00"/>
                </a:solidFill>
              </a:rPr>
              <a:t>рівнині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Калоріс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свідчить</a:t>
            </a:r>
            <a:r>
              <a:rPr lang="ru-RU" sz="2800" dirty="0">
                <a:solidFill>
                  <a:srgbClr val="FFFF00"/>
                </a:solidFill>
              </a:rPr>
              <a:t>,</a:t>
            </a:r>
          </a:p>
          <a:p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що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Меркурій</a:t>
            </a:r>
            <a:r>
              <a:rPr lang="ru-RU" sz="2800" dirty="0">
                <a:solidFill>
                  <a:srgbClr val="FFFF00"/>
                </a:solidFill>
              </a:rPr>
              <a:t> 3 млрд </a:t>
            </a:r>
            <a:r>
              <a:rPr lang="ru-RU" sz="2800" dirty="0" err="1">
                <a:solidFill>
                  <a:srgbClr val="FFFF00"/>
                </a:solidFill>
              </a:rPr>
              <a:t>років</a:t>
            </a:r>
            <a:r>
              <a:rPr lang="ru-RU" sz="2800" dirty="0">
                <a:solidFill>
                  <a:srgbClr val="FFFF00"/>
                </a:solidFill>
              </a:rPr>
              <a:t> тому </a:t>
            </a:r>
            <a:r>
              <a:rPr lang="ru-RU" sz="2800" dirty="0" err="1">
                <a:solidFill>
                  <a:srgbClr val="FFFF00"/>
                </a:solidFill>
              </a:rPr>
              <a:t>був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</a:p>
          <a:p>
            <a:r>
              <a:rPr lang="ru-RU" sz="2800" dirty="0" err="1">
                <a:solidFill>
                  <a:srgbClr val="FFFF00"/>
                </a:solidFill>
              </a:rPr>
              <a:t>розігрітий</a:t>
            </a:r>
            <a:r>
              <a:rPr lang="ru-RU" sz="2800" dirty="0">
                <a:solidFill>
                  <a:srgbClr val="FFFF00"/>
                </a:solidFill>
              </a:rPr>
              <a:t> за </a:t>
            </a:r>
            <a:r>
              <a:rPr lang="ru-RU" sz="2800" dirty="0" err="1">
                <a:solidFill>
                  <a:srgbClr val="FFFF00"/>
                </a:solidFill>
              </a:rPr>
              <a:t>рахунок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внутрішнього</a:t>
            </a:r>
            <a:r>
              <a:rPr lang="ru-RU" sz="2800" dirty="0">
                <a:solidFill>
                  <a:srgbClr val="FFFF00"/>
                </a:solidFill>
              </a:rPr>
              <a:t> тепла, і </a:t>
            </a:r>
            <a:r>
              <a:rPr lang="ru-RU" sz="2800" dirty="0" err="1">
                <a:solidFill>
                  <a:srgbClr val="FFFF00"/>
                </a:solidFill>
              </a:rPr>
              <a:t>тоді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діяли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сотні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вулканів</a:t>
            </a:r>
            <a:r>
              <a:rPr lang="ru-RU" sz="2800" dirty="0">
                <a:solidFill>
                  <a:srgbClr val="FFFF00"/>
                </a:solidFill>
              </a:rPr>
              <a:t>. </a:t>
            </a:r>
            <a:r>
              <a:rPr lang="ru-RU" sz="2800" dirty="0" err="1">
                <a:solidFill>
                  <a:srgbClr val="FFFF00"/>
                </a:solidFill>
              </a:rPr>
              <a:t>Свіжі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кратери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утворилися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після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падіння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метеоритів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677"/>
          <a:stretch/>
        </p:blipFill>
        <p:spPr>
          <a:xfrm>
            <a:off x="4365172" y="476671"/>
            <a:ext cx="4520296" cy="58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3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dirty="0" smtClean="0"/>
              <a:t>Меркурій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схожість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рельєфу</a:t>
            </a:r>
            <a:r>
              <a:rPr lang="ru-RU" sz="2000" dirty="0">
                <a:solidFill>
                  <a:srgbClr val="FFFF00"/>
                </a:solidFill>
              </a:rPr>
              <a:t> з </a:t>
            </a:r>
            <a:r>
              <a:rPr lang="ru-RU" sz="2000" dirty="0" err="1">
                <a:solidFill>
                  <a:srgbClr val="FFFF00"/>
                </a:solidFill>
              </a:rPr>
              <a:t>поверхнею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Місяця</a:t>
            </a:r>
            <a:r>
              <a:rPr lang="ru-RU" sz="2000" dirty="0">
                <a:solidFill>
                  <a:srgbClr val="FFFF00"/>
                </a:solidFill>
              </a:rPr>
              <a:t> — </a:t>
            </a:r>
            <a:r>
              <a:rPr lang="ru-RU" sz="2000" dirty="0" err="1">
                <a:solidFill>
                  <a:srgbClr val="FFFF00"/>
                </a:solidFill>
              </a:rPr>
              <a:t>така</a:t>
            </a:r>
            <a:r>
              <a:rPr lang="ru-RU" sz="2000" dirty="0">
                <a:solidFill>
                  <a:srgbClr val="FFFF00"/>
                </a:solidFill>
              </a:rPr>
              <a:t> ж </a:t>
            </a:r>
            <a:r>
              <a:rPr lang="ru-RU" sz="2000" dirty="0" err="1">
                <a:solidFill>
                  <a:srgbClr val="FFFF00"/>
                </a:solidFill>
              </a:rPr>
              <a:t>величезна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кількість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кратерів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що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свідчить</a:t>
            </a:r>
            <a:r>
              <a:rPr lang="ru-RU" sz="2000" dirty="0">
                <a:solidFill>
                  <a:srgbClr val="FFFF00"/>
                </a:solidFill>
              </a:rPr>
              <a:t> про </a:t>
            </a:r>
            <a:r>
              <a:rPr lang="ru-RU" sz="2000" dirty="0" err="1">
                <a:solidFill>
                  <a:srgbClr val="FFFF00"/>
                </a:solidFill>
              </a:rPr>
              <a:t>однакову</a:t>
            </a:r>
            <a:r>
              <a:rPr lang="ru-RU" sz="2000" dirty="0">
                <a:solidFill>
                  <a:srgbClr val="FFFF00"/>
                </a:solidFill>
              </a:rPr>
              <a:t> природу </a:t>
            </a:r>
            <a:r>
              <a:rPr lang="ru-RU" sz="2000" dirty="0" err="1">
                <a:solidFill>
                  <a:srgbClr val="FFFF00"/>
                </a:solidFill>
              </a:rPr>
              <a:t>цих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космічних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тіл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один </a:t>
            </a:r>
            <a:r>
              <a:rPr lang="ru-RU" sz="2000" dirty="0" err="1">
                <a:solidFill>
                  <a:srgbClr val="FFFF00"/>
                </a:solidFill>
              </a:rPr>
              <a:t>із</a:t>
            </a:r>
            <a:r>
              <a:rPr lang="ru-RU" sz="2000" dirty="0">
                <a:solidFill>
                  <a:srgbClr val="FFFF00"/>
                </a:solidFill>
              </a:rPr>
              <a:t> великих </a:t>
            </a:r>
            <a:r>
              <a:rPr lang="ru-RU" sz="2000" dirty="0" err="1">
                <a:solidFill>
                  <a:srgbClr val="FFFF00"/>
                </a:solidFill>
              </a:rPr>
              <a:t>кратерів</a:t>
            </a:r>
            <a:r>
              <a:rPr lang="ru-RU" sz="2000" dirty="0">
                <a:solidFill>
                  <a:srgbClr val="FFFF00"/>
                </a:solidFill>
              </a:rPr>
              <a:t> названий на честь Тараса </a:t>
            </a:r>
            <a:r>
              <a:rPr lang="ru-RU" sz="2000" dirty="0" err="1">
                <a:solidFill>
                  <a:srgbClr val="FFFF00"/>
                </a:solidFill>
              </a:rPr>
              <a:t>Шевченка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планета </a:t>
            </a:r>
            <a:r>
              <a:rPr lang="ru-RU" sz="2000" dirty="0" err="1">
                <a:solidFill>
                  <a:srgbClr val="FFFF00"/>
                </a:solidFill>
              </a:rPr>
              <a:t>була</a:t>
            </a:r>
            <a:r>
              <a:rPr lang="ru-RU" sz="2000" dirty="0">
                <a:solidFill>
                  <a:srgbClr val="FFFF00"/>
                </a:solidFill>
              </a:rPr>
              <a:t> колись </a:t>
            </a:r>
            <a:r>
              <a:rPr lang="ru-RU" sz="2000" dirty="0" err="1">
                <a:solidFill>
                  <a:srgbClr val="FFFF00"/>
                </a:solidFill>
              </a:rPr>
              <a:t>розігріта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внаслідок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чого</a:t>
            </a:r>
            <a:r>
              <a:rPr lang="ru-RU" sz="2000" dirty="0">
                <a:solidFill>
                  <a:srgbClr val="FFFF00"/>
                </a:solidFill>
              </a:rPr>
              <a:t> в той час </a:t>
            </a:r>
            <a:r>
              <a:rPr lang="ru-RU" sz="2000" dirty="0" err="1">
                <a:solidFill>
                  <a:srgbClr val="FFFF00"/>
                </a:solidFill>
              </a:rPr>
              <a:t>відбувалася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інтенсивна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вулканічна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діяльність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endParaRPr lang="ru-RU" sz="2000" dirty="0" smtClean="0">
              <a:solidFill>
                <a:srgbClr val="FFFF00"/>
              </a:solidFill>
            </a:endParaRPr>
          </a:p>
          <a:p>
            <a:r>
              <a:rPr lang="ru-RU" sz="2000" dirty="0" err="1" smtClean="0">
                <a:solidFill>
                  <a:srgbClr val="FFFF00"/>
                </a:solidFill>
              </a:rPr>
              <a:t>відсутня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вода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</a:p>
          <a:p>
            <a:endParaRPr lang="uk-UA" sz="2000" dirty="0"/>
          </a:p>
          <a:p>
            <a:endParaRPr lang="uk-UA" sz="2000" dirty="0" smtClean="0"/>
          </a:p>
          <a:p>
            <a:endParaRPr lang="uk-UA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 </a:t>
            </a:r>
            <a:endParaRPr lang="ru-RU" sz="1600" dirty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96952"/>
            <a:ext cx="619268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765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Администратор\Рабочий стол\располож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67" y="-49696"/>
            <a:ext cx="9400886" cy="69350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27784" y="148478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Меркурій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923928" y="1946449"/>
            <a:ext cx="216024" cy="474439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>
                <a:solidFill>
                  <a:schemeClr val="bg1"/>
                </a:solidFill>
              </a:rPr>
              <a:t>Особливості руху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196975"/>
            <a:ext cx="8785225" cy="5661025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Меркурій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обертається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навколо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доволі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витягнутою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еліптичною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орбітою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площина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якої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нахилена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площини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екліптики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під</a:t>
            </a:r>
            <a:r>
              <a:rPr lang="ru-RU" dirty="0" smtClean="0">
                <a:solidFill>
                  <a:schemeClr val="bg1"/>
                </a:solidFill>
              </a:rPr>
              <a:t> кутом 7°00'15". </a:t>
            </a:r>
            <a:r>
              <a:rPr lang="ru-RU" dirty="0" err="1" smtClean="0">
                <a:solidFill>
                  <a:schemeClr val="bg1"/>
                </a:solidFill>
              </a:rPr>
              <a:t>Відстань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Меркурія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змінюється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46,08 млн км до 68,86 млн км. </a:t>
            </a:r>
            <a:r>
              <a:rPr lang="ru-RU" dirty="0" err="1" smtClean="0">
                <a:solidFill>
                  <a:schemeClr val="bg1"/>
                </a:solidFill>
              </a:rPr>
              <a:t>Період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обертання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навколо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меркуріанський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рік</a:t>
            </a:r>
            <a:r>
              <a:rPr lang="ru-RU" dirty="0" smtClean="0">
                <a:solidFill>
                  <a:schemeClr val="bg1"/>
                </a:solidFill>
              </a:rPr>
              <a:t>) становить 87,97 </a:t>
            </a:r>
            <a:r>
              <a:rPr lang="ru-RU" dirty="0" err="1" smtClean="0">
                <a:solidFill>
                  <a:schemeClr val="bg1"/>
                </a:solidFill>
              </a:rPr>
              <a:t>земної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доби</a:t>
            </a:r>
            <a:r>
              <a:rPr lang="ru-RU" dirty="0" smtClean="0">
                <a:solidFill>
                  <a:schemeClr val="bg1"/>
                </a:solidFill>
              </a:rPr>
              <a:t>, а </a:t>
            </a:r>
            <a:r>
              <a:rPr lang="ru-RU" dirty="0" err="1" smtClean="0">
                <a:solidFill>
                  <a:schemeClr val="bg1"/>
                </a:solidFill>
              </a:rPr>
              <a:t>середній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інтервал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між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однаковими</a:t>
            </a:r>
            <a:r>
              <a:rPr lang="ru-RU" dirty="0" smtClean="0">
                <a:solidFill>
                  <a:schemeClr val="bg1"/>
                </a:solidFill>
              </a:rPr>
              <a:t> фазами (</a:t>
            </a:r>
            <a:r>
              <a:rPr lang="ru-RU" dirty="0" err="1" smtClean="0">
                <a:solidFill>
                  <a:schemeClr val="bg1"/>
                </a:solidFill>
              </a:rPr>
              <a:t>синодичний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період</a:t>
            </a:r>
            <a:r>
              <a:rPr lang="ru-RU" dirty="0" smtClean="0">
                <a:solidFill>
                  <a:schemeClr val="bg1"/>
                </a:solidFill>
              </a:rPr>
              <a:t>) — 115,9 </a:t>
            </a:r>
            <a:r>
              <a:rPr lang="ru-RU" dirty="0" err="1" smtClean="0">
                <a:solidFill>
                  <a:schemeClr val="bg1"/>
                </a:solidFill>
              </a:rPr>
              <a:t>земної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доби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Відстань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Меркурія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змінюється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82 до 217 млн км. </a:t>
            </a:r>
            <a:r>
              <a:rPr lang="ru-RU" dirty="0" err="1" smtClean="0">
                <a:solidFill>
                  <a:schemeClr val="bg1"/>
                </a:solidFill>
              </a:rPr>
              <a:t>Середня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шфвидкість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руху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Меркурія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орбітою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навколо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 — 47,89 км/с.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70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5904656" cy="11430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Розміри і маса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 формою </a:t>
            </a:r>
            <a:r>
              <a:rPr lang="ru-RU" dirty="0" err="1" smtClean="0">
                <a:solidFill>
                  <a:schemeClr val="bg1"/>
                </a:solidFill>
              </a:rPr>
              <a:t>Меркурій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близький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кулі</a:t>
            </a:r>
            <a:r>
              <a:rPr lang="ru-RU" dirty="0" smtClean="0">
                <a:solidFill>
                  <a:schemeClr val="bg1"/>
                </a:solidFill>
              </a:rPr>
              <a:t> з </a:t>
            </a:r>
            <a:r>
              <a:rPr lang="ru-RU" dirty="0" err="1" smtClean="0">
                <a:solidFill>
                  <a:schemeClr val="bg1"/>
                </a:solidFill>
              </a:rPr>
              <a:t>екваторіальним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радіусом</a:t>
            </a:r>
            <a:r>
              <a:rPr lang="ru-RU" dirty="0" smtClean="0">
                <a:solidFill>
                  <a:schemeClr val="bg1"/>
                </a:solidFill>
              </a:rPr>
              <a:t> (2440 ± 2) км,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приблизно</a:t>
            </a:r>
            <a:r>
              <a:rPr lang="ru-RU" dirty="0" smtClean="0">
                <a:solidFill>
                  <a:schemeClr val="bg1"/>
                </a:solidFill>
              </a:rPr>
              <a:t> в 2,6 раза </a:t>
            </a:r>
            <a:r>
              <a:rPr lang="ru-RU" dirty="0" err="1" smtClean="0">
                <a:solidFill>
                  <a:schemeClr val="bg1"/>
                </a:solidFill>
              </a:rPr>
              <a:t>менше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ніж</a:t>
            </a:r>
            <a:r>
              <a:rPr lang="ru-RU" dirty="0" smtClean="0">
                <a:solidFill>
                  <a:schemeClr val="bg1"/>
                </a:solidFill>
              </a:rPr>
              <a:t> у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Різниця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півосей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екваторіального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еліпсу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планети</a:t>
            </a:r>
            <a:r>
              <a:rPr lang="ru-RU" dirty="0" smtClean="0">
                <a:solidFill>
                  <a:schemeClr val="bg1"/>
                </a:solidFill>
              </a:rPr>
              <a:t> становить </a:t>
            </a:r>
            <a:r>
              <a:rPr lang="ru-RU" dirty="0" err="1" smtClean="0">
                <a:solidFill>
                  <a:schemeClr val="bg1"/>
                </a:solidFill>
              </a:rPr>
              <a:t>десь</a:t>
            </a:r>
            <a:r>
              <a:rPr lang="ru-RU" dirty="0" smtClean="0">
                <a:solidFill>
                  <a:schemeClr val="bg1"/>
                </a:solidFill>
              </a:rPr>
              <a:t> 1 км; </a:t>
            </a:r>
            <a:r>
              <a:rPr lang="ru-RU" dirty="0" err="1" smtClean="0">
                <a:solidFill>
                  <a:schemeClr val="bg1"/>
                </a:solidFill>
              </a:rPr>
              <a:t>екваторіальне</a:t>
            </a:r>
            <a:r>
              <a:rPr lang="ru-RU" dirty="0" smtClean="0">
                <a:solidFill>
                  <a:schemeClr val="bg1"/>
                </a:solidFill>
              </a:rPr>
              <a:t> і </a:t>
            </a:r>
            <a:r>
              <a:rPr lang="ru-RU" dirty="0" err="1" smtClean="0">
                <a:solidFill>
                  <a:schemeClr val="bg1"/>
                </a:solidFill>
              </a:rPr>
              <a:t>полярне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стискання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незначні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Відхилення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геометричного</a:t>
            </a:r>
            <a:r>
              <a:rPr lang="ru-RU" dirty="0" smtClean="0">
                <a:solidFill>
                  <a:schemeClr val="bg1"/>
                </a:solidFill>
              </a:rPr>
              <a:t> центру </a:t>
            </a:r>
            <a:r>
              <a:rPr lang="ru-RU" dirty="0" err="1" smtClean="0">
                <a:solidFill>
                  <a:schemeClr val="bg1"/>
                </a:solidFill>
              </a:rPr>
              <a:t>планети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кулі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центру </a:t>
            </a:r>
            <a:r>
              <a:rPr lang="ru-RU" dirty="0" err="1" smtClean="0">
                <a:solidFill>
                  <a:schemeClr val="bg1"/>
                </a:solidFill>
              </a:rPr>
              <a:t>мас</a:t>
            </a:r>
            <a:r>
              <a:rPr lang="ru-RU" dirty="0" smtClean="0">
                <a:solidFill>
                  <a:schemeClr val="bg1"/>
                </a:solidFill>
              </a:rPr>
              <a:t> — у межах 1,5 </a:t>
            </a:r>
            <a:r>
              <a:rPr lang="ru-RU" dirty="0" err="1" smtClean="0">
                <a:solidFill>
                  <a:schemeClr val="bg1"/>
                </a:solidFill>
              </a:rPr>
              <a:t>кілометри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Площа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поверхні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Меркурія</a:t>
            </a:r>
            <a:r>
              <a:rPr lang="ru-RU" dirty="0" smtClean="0">
                <a:solidFill>
                  <a:schemeClr val="bg1"/>
                </a:solidFill>
              </a:rPr>
              <a:t> в 6,8 </a:t>
            </a:r>
            <a:r>
              <a:rPr lang="ru-RU" dirty="0" err="1" smtClean="0">
                <a:solidFill>
                  <a:schemeClr val="bg1"/>
                </a:solidFill>
              </a:rPr>
              <a:t>разів</a:t>
            </a:r>
            <a:r>
              <a:rPr lang="ru-RU" dirty="0" smtClean="0">
                <a:solidFill>
                  <a:schemeClr val="bg1"/>
                </a:solidFill>
              </a:rPr>
              <a:t>, а </a:t>
            </a:r>
            <a:r>
              <a:rPr lang="ru-RU" dirty="0" err="1" smtClean="0">
                <a:solidFill>
                  <a:schemeClr val="bg1"/>
                </a:solidFill>
              </a:rPr>
              <a:t>об'єм</a:t>
            </a:r>
            <a:r>
              <a:rPr lang="ru-RU" dirty="0" smtClean="0">
                <a:solidFill>
                  <a:schemeClr val="bg1"/>
                </a:solidFill>
              </a:rPr>
              <a:t> — у 17,8 </a:t>
            </a:r>
            <a:r>
              <a:rPr lang="ru-RU" dirty="0" err="1" smtClean="0">
                <a:solidFill>
                  <a:schemeClr val="bg1"/>
                </a:solidFill>
              </a:rPr>
              <a:t>разів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менші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ніж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Маса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Меркурія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дорівнює</a:t>
            </a:r>
            <a:r>
              <a:rPr lang="ru-RU" dirty="0" smtClean="0">
                <a:solidFill>
                  <a:schemeClr val="bg1"/>
                </a:solidFill>
              </a:rPr>
              <a:t> 3,31·1023 кг,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приблизно</a:t>
            </a:r>
            <a:r>
              <a:rPr lang="ru-RU" dirty="0" smtClean="0">
                <a:solidFill>
                  <a:schemeClr val="bg1"/>
                </a:solidFill>
              </a:rPr>
              <a:t> в 18 </a:t>
            </a:r>
            <a:r>
              <a:rPr lang="ru-RU" dirty="0" err="1" smtClean="0">
                <a:solidFill>
                  <a:schemeClr val="bg1"/>
                </a:solidFill>
              </a:rPr>
              <a:t>разів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менше</a:t>
            </a:r>
            <a:r>
              <a:rPr lang="ru-RU" dirty="0" smtClean="0">
                <a:solidFill>
                  <a:schemeClr val="bg1"/>
                </a:solidFill>
              </a:rPr>
              <a:t> за </a:t>
            </a:r>
            <a:r>
              <a:rPr lang="ru-RU" dirty="0" err="1" smtClean="0">
                <a:solidFill>
                  <a:schemeClr val="bg1"/>
                </a:solidFill>
              </a:rPr>
              <a:t>масу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Середня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густина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близька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земної</a:t>
            </a:r>
            <a:r>
              <a:rPr lang="ru-RU" dirty="0" smtClean="0">
                <a:solidFill>
                  <a:schemeClr val="bg1"/>
                </a:solidFill>
              </a:rPr>
              <a:t> і становить 5,44 г/см³. </a:t>
            </a:r>
            <a:r>
              <a:rPr lang="ru-RU" dirty="0" err="1" smtClean="0">
                <a:solidFill>
                  <a:schemeClr val="bg1"/>
                </a:solidFill>
              </a:rPr>
              <a:t>Прискорення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вільного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падіння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поблизу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поверхні</a:t>
            </a:r>
            <a:r>
              <a:rPr lang="ru-RU" dirty="0" smtClean="0">
                <a:solidFill>
                  <a:schemeClr val="bg1"/>
                </a:solidFill>
              </a:rPr>
              <a:t> — 3,7 м/с2.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3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/>
              <a:t>Важливі відкриття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4357688"/>
            <a:ext cx="8115300" cy="22860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"Маринер" -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серія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американських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автоматичних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міжпланетных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станцій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для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вивчення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Венери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, Марса,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Меркурія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і 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космичного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простору. В 1962 – 1973 роках  було запущено 10 "</a:t>
            </a:r>
            <a:r>
              <a:rPr lang="ru-RU" sz="2400" b="1" dirty="0" err="1" smtClean="0">
                <a:effectLst/>
                <a:latin typeface="Arial" pitchFamily="34" charset="0"/>
                <a:cs typeface="Arial" pitchFamily="34" charset="0"/>
              </a:rPr>
              <a:t>Маринерів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".</a:t>
            </a:r>
            <a:endParaRPr lang="ru-RU" sz="24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1143000" y="1285875"/>
          <a:ext cx="6786563" cy="2670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437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листопада 1631 рік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Астрономи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вперше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спостерігали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проходження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Меркурія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по диску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Сонця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Це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явище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було </a:t>
                      </a:r>
                      <a:r>
                        <a:rPr lang="ru-RU" sz="180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прогнозовано</a:t>
                      </a:r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lang="ru-RU" sz="180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Йоганном</a:t>
                      </a:r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Кеплером. 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177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1965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допомогою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радіолокації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було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виміряно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період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обертання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Меркурія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навколо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своєї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вісі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58,65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земної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доби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5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1974-1975</a:t>
                      </a:r>
                    </a:p>
                  </a:txBody>
                  <a:tcPr marL="9525" marR="9525" marT="9521" marB="952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Космічний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корабель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"</a:t>
                      </a:r>
                      <a:r>
                        <a:rPr lang="ru-RU" sz="1800" b="1" u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Маринер - 10</a:t>
                      </a:r>
                      <a:r>
                        <a:rPr lang="ru-RU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"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робить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перші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фотографії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поверхні</a:t>
                      </a:r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1" marB="952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2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й</a:t>
            </a:r>
            <a:endParaRPr lang="ru-RU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9512" y="5229200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«</a:t>
            </a:r>
            <a:r>
              <a:rPr lang="ru-RU" sz="2800" dirty="0" smtClean="0">
                <a:solidFill>
                  <a:srgbClr val="FFFF00"/>
                </a:solidFill>
              </a:rPr>
              <a:t>Марінер-10», перший </a:t>
            </a:r>
            <a:r>
              <a:rPr lang="ru-RU" sz="2800" dirty="0" err="1" smtClean="0">
                <a:solidFill>
                  <a:srgbClr val="FFFF00"/>
                </a:solidFill>
              </a:rPr>
              <a:t>космічний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апарат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що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досяг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Меркурію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1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uk-UA" dirty="0" smtClean="0"/>
              <a:t>Цікаві факти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Меркурій</a:t>
            </a:r>
            <a:r>
              <a:rPr lang="ru-RU" dirty="0" smtClean="0">
                <a:solidFill>
                  <a:schemeClr val="bg1"/>
                </a:solidFill>
              </a:rPr>
              <a:t> — </a:t>
            </a:r>
            <a:r>
              <a:rPr lang="ru-RU" dirty="0" err="1" smtClean="0">
                <a:solidFill>
                  <a:schemeClr val="bg1"/>
                </a:solidFill>
              </a:rPr>
              <a:t>найшвидша</a:t>
            </a:r>
            <a:r>
              <a:rPr lang="ru-RU" dirty="0" smtClean="0">
                <a:solidFill>
                  <a:schemeClr val="bg1"/>
                </a:solidFill>
              </a:rPr>
              <a:t> планета в </a:t>
            </a:r>
            <a:r>
              <a:rPr lang="ru-RU" dirty="0" err="1" smtClean="0">
                <a:solidFill>
                  <a:schemeClr val="bg1"/>
                </a:solidFill>
              </a:rPr>
              <a:t>Сонячній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Системі</a:t>
            </a:r>
            <a:r>
              <a:rPr lang="ru-RU" dirty="0" smtClean="0">
                <a:solidFill>
                  <a:schemeClr val="bg1"/>
                </a:solidFill>
              </a:rPr>
              <a:t>, вона </a:t>
            </a:r>
            <a:r>
              <a:rPr lang="ru-RU" dirty="0" err="1" smtClean="0">
                <a:solidFill>
                  <a:schemeClr val="bg1"/>
                </a:solidFill>
              </a:rPr>
              <a:t>рухається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орбітою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навколо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 з </a:t>
            </a:r>
            <a:r>
              <a:rPr lang="ru-RU" dirty="0" err="1" smtClean="0">
                <a:solidFill>
                  <a:schemeClr val="bg1"/>
                </a:solidFill>
              </a:rPr>
              <a:t>середньою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швидкістю</a:t>
            </a:r>
            <a:r>
              <a:rPr lang="ru-RU" dirty="0" smtClean="0">
                <a:solidFill>
                  <a:schemeClr val="bg1"/>
                </a:solidFill>
              </a:rPr>
              <a:t> 47,87 км/с,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майже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вдвічі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більше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швидкості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Така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швидкість</a:t>
            </a:r>
            <a:r>
              <a:rPr lang="ru-RU" dirty="0" smtClean="0">
                <a:solidFill>
                  <a:schemeClr val="bg1"/>
                </a:solidFill>
              </a:rPr>
              <a:t> і той факт,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Меркурій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розміщений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ближче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ніж</a:t>
            </a:r>
            <a:r>
              <a:rPr lang="ru-RU" dirty="0" smtClean="0">
                <a:solidFill>
                  <a:schemeClr val="bg1"/>
                </a:solidFill>
              </a:rPr>
              <a:t> Земля, </a:t>
            </a:r>
            <a:r>
              <a:rPr lang="ru-RU" dirty="0" err="1" smtClean="0">
                <a:solidFill>
                  <a:schemeClr val="bg1"/>
                </a:solidFill>
              </a:rPr>
              <a:t>приводять</a:t>
            </a:r>
            <a:r>
              <a:rPr lang="ru-RU" dirty="0" smtClean="0">
                <a:solidFill>
                  <a:schemeClr val="bg1"/>
                </a:solidFill>
              </a:rPr>
              <a:t> до того,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один </a:t>
            </a:r>
            <a:r>
              <a:rPr lang="ru-RU" dirty="0" err="1" smtClean="0">
                <a:solidFill>
                  <a:schemeClr val="bg1"/>
                </a:solidFill>
              </a:rPr>
              <a:t>рік</a:t>
            </a:r>
            <a:r>
              <a:rPr lang="ru-RU" dirty="0" smtClean="0">
                <a:solidFill>
                  <a:schemeClr val="bg1"/>
                </a:solidFill>
              </a:rPr>
              <a:t> на </a:t>
            </a:r>
            <a:r>
              <a:rPr lang="ru-RU" dirty="0" err="1" smtClean="0">
                <a:solidFill>
                  <a:schemeClr val="bg1"/>
                </a:solidFill>
              </a:rPr>
              <a:t>Меркурії</a:t>
            </a:r>
            <a:r>
              <a:rPr lang="ru-RU" dirty="0" smtClean="0">
                <a:solidFill>
                  <a:schemeClr val="bg1"/>
                </a:solidFill>
              </a:rPr>
              <a:t> (час </a:t>
            </a:r>
            <a:r>
              <a:rPr lang="ru-RU" dirty="0" err="1" smtClean="0">
                <a:solidFill>
                  <a:schemeClr val="bg1"/>
                </a:solidFill>
              </a:rPr>
              <a:t>його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повного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оберту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навколо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Сонця</a:t>
            </a:r>
            <a:r>
              <a:rPr lang="ru-RU" dirty="0" smtClean="0">
                <a:solidFill>
                  <a:schemeClr val="bg1"/>
                </a:solidFill>
              </a:rPr>
              <a:t>) становить </a:t>
            </a:r>
            <a:r>
              <a:rPr lang="ru-RU" dirty="0" err="1" smtClean="0">
                <a:solidFill>
                  <a:schemeClr val="bg1"/>
                </a:solidFill>
              </a:rPr>
              <a:t>усього</a:t>
            </a:r>
            <a:r>
              <a:rPr lang="ru-RU" dirty="0" smtClean="0">
                <a:solidFill>
                  <a:schemeClr val="bg1"/>
                </a:solidFill>
              </a:rPr>
              <a:t> 87,99 </a:t>
            </a:r>
            <a:r>
              <a:rPr lang="ru-RU" dirty="0" err="1" smtClean="0">
                <a:solidFill>
                  <a:schemeClr val="bg1"/>
                </a:solidFill>
              </a:rPr>
              <a:t>днів</a:t>
            </a:r>
            <a:r>
              <a:rPr lang="ru-RU" dirty="0" smtClean="0">
                <a:solidFill>
                  <a:schemeClr val="bg1"/>
                </a:solidFill>
              </a:rPr>
              <a:t>. На </a:t>
            </a:r>
            <a:r>
              <a:rPr lang="ru-RU" dirty="0" err="1" smtClean="0">
                <a:solidFill>
                  <a:schemeClr val="bg1"/>
                </a:solidFill>
              </a:rPr>
              <a:t>Меркурії</a:t>
            </a: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існує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пір</a:t>
            </a:r>
            <a:r>
              <a:rPr lang="ru-RU" dirty="0" smtClean="0">
                <a:solidFill>
                  <a:schemeClr val="bg1"/>
                </a:solidFill>
              </a:rPr>
              <a:t> року в тому </a:t>
            </a:r>
            <a:r>
              <a:rPr lang="ru-RU" dirty="0" err="1" smtClean="0">
                <a:solidFill>
                  <a:schemeClr val="bg1"/>
                </a:solidFill>
              </a:rPr>
              <a:t>сенсі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ми </a:t>
            </a:r>
            <a:r>
              <a:rPr lang="ru-RU" dirty="0" err="1" smtClean="0">
                <a:solidFill>
                  <a:schemeClr val="bg1"/>
                </a:solidFill>
              </a:rPr>
              <a:t>розуміємо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цим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поняттям</a:t>
            </a:r>
            <a:r>
              <a:rPr lang="ru-RU" dirty="0" smtClean="0">
                <a:solidFill>
                  <a:schemeClr val="bg1"/>
                </a:solidFill>
              </a:rPr>
              <a:t> на </a:t>
            </a:r>
            <a:r>
              <a:rPr lang="ru-RU" dirty="0" err="1" smtClean="0">
                <a:solidFill>
                  <a:schemeClr val="bg1"/>
                </a:solidFill>
              </a:rPr>
              <a:t>Землі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Це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відбувається</a:t>
            </a:r>
            <a:r>
              <a:rPr lang="ru-RU" dirty="0" smtClean="0">
                <a:solidFill>
                  <a:schemeClr val="bg1"/>
                </a:solidFill>
              </a:rPr>
              <a:t> через те,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вісь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обертання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планети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лежить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майже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під</a:t>
            </a:r>
            <a:r>
              <a:rPr lang="ru-RU" dirty="0" smtClean="0">
                <a:solidFill>
                  <a:schemeClr val="bg1"/>
                </a:solidFill>
              </a:rPr>
              <a:t> прямим кутом до </a:t>
            </a:r>
            <a:r>
              <a:rPr lang="ru-RU" dirty="0" err="1" smtClean="0">
                <a:solidFill>
                  <a:schemeClr val="bg1"/>
                </a:solidFill>
              </a:rPr>
              <a:t>площини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орбіти</a:t>
            </a:r>
            <a:r>
              <a:rPr lang="ru-RU" dirty="0" smtClean="0">
                <a:solidFill>
                  <a:schemeClr val="bg1"/>
                </a:solidFill>
              </a:rPr>
              <a:t>. Як </a:t>
            </a:r>
            <a:r>
              <a:rPr lang="ru-RU" dirty="0" err="1" smtClean="0">
                <a:solidFill>
                  <a:schemeClr val="bg1"/>
                </a:solidFill>
              </a:rPr>
              <a:t>наслідок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поряд</a:t>
            </a:r>
            <a:r>
              <a:rPr lang="ru-RU" dirty="0" smtClean="0">
                <a:solidFill>
                  <a:schemeClr val="bg1"/>
                </a:solidFill>
              </a:rPr>
              <a:t> з полюсами є </a:t>
            </a:r>
            <a:r>
              <a:rPr lang="ru-RU" dirty="0" err="1" smtClean="0">
                <a:solidFill>
                  <a:schemeClr val="bg1"/>
                </a:solidFill>
              </a:rPr>
              <a:t>ділянки</a:t>
            </a:r>
            <a:r>
              <a:rPr lang="ru-RU" dirty="0" smtClean="0">
                <a:solidFill>
                  <a:schemeClr val="bg1"/>
                </a:solidFill>
              </a:rPr>
              <a:t>, до </a:t>
            </a:r>
            <a:r>
              <a:rPr lang="ru-RU" dirty="0" err="1" smtClean="0">
                <a:solidFill>
                  <a:schemeClr val="bg1"/>
                </a:solidFill>
              </a:rPr>
              <a:t>яких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сонячні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промені</a:t>
            </a: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доходять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ніколи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Дослідження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здійснене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радіотелескопом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Аресібо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дозволяє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припустити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цих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холодних</a:t>
            </a:r>
            <a:r>
              <a:rPr lang="ru-RU" dirty="0" smtClean="0">
                <a:solidFill>
                  <a:schemeClr val="bg1"/>
                </a:solidFill>
              </a:rPr>
              <a:t> та </a:t>
            </a:r>
            <a:r>
              <a:rPr lang="ru-RU" dirty="0" err="1" smtClean="0">
                <a:solidFill>
                  <a:schemeClr val="bg1"/>
                </a:solidFill>
              </a:rPr>
              <a:t>темних</a:t>
            </a:r>
            <a:r>
              <a:rPr lang="ru-RU" dirty="0" smtClean="0">
                <a:solidFill>
                  <a:schemeClr val="bg1"/>
                </a:solidFill>
              </a:rPr>
              <a:t> зонах є </a:t>
            </a:r>
            <a:r>
              <a:rPr lang="ru-RU" dirty="0" err="1" smtClean="0">
                <a:solidFill>
                  <a:schemeClr val="bg1"/>
                </a:solidFill>
              </a:rPr>
              <a:t>льодовики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Льодовиковий</a:t>
            </a:r>
            <a:r>
              <a:rPr lang="ru-RU" dirty="0" smtClean="0">
                <a:solidFill>
                  <a:schemeClr val="bg1"/>
                </a:solidFill>
              </a:rPr>
              <a:t> шар </a:t>
            </a:r>
            <a:r>
              <a:rPr lang="ru-RU" dirty="0" err="1" smtClean="0">
                <a:solidFill>
                  <a:schemeClr val="bg1"/>
                </a:solidFill>
              </a:rPr>
              <a:t>може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досягати</a:t>
            </a:r>
            <a:r>
              <a:rPr lang="ru-RU" dirty="0" smtClean="0">
                <a:solidFill>
                  <a:schemeClr val="bg1"/>
                </a:solidFill>
              </a:rPr>
              <a:t> 2 м і </a:t>
            </a:r>
            <a:r>
              <a:rPr lang="ru-RU" dirty="0" err="1" smtClean="0">
                <a:solidFill>
                  <a:schemeClr val="bg1"/>
                </a:solidFill>
              </a:rPr>
              <a:t>вкритий</a:t>
            </a:r>
            <a:r>
              <a:rPr lang="ru-RU" dirty="0" smtClean="0">
                <a:solidFill>
                  <a:schemeClr val="bg1"/>
                </a:solidFill>
              </a:rPr>
              <a:t> шаром пилу.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3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87357145_venus_closest_planet_to_earth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304800"/>
            <a:ext cx="8329642" cy="25526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</a:t>
            </a:r>
            <a:r>
              <a:rPr lang="ru-RU" sz="2400" b="1" i="1" dirty="0">
                <a:solidFill>
                  <a:srgbClr val="FFFF00"/>
                </a:solidFill>
              </a:rPr>
              <a:t>Венера як </a:t>
            </a:r>
            <a:r>
              <a:rPr lang="ru-RU" sz="2400" b="1" i="1" dirty="0" err="1">
                <a:solidFill>
                  <a:srgbClr val="FFFF00"/>
                </a:solidFill>
              </a:rPr>
              <a:t>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Меркурій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є</a:t>
            </a:r>
            <a:r>
              <a:rPr lang="ru-RU" sz="2400" b="1" i="1" dirty="0">
                <a:solidFill>
                  <a:srgbClr val="FFFF00"/>
                </a:solidFill>
              </a:rPr>
              <a:t> планетою, яка не </a:t>
            </a:r>
            <a:r>
              <a:rPr lang="ru-RU" sz="2400" b="1" i="1" dirty="0" err="1">
                <a:solidFill>
                  <a:srgbClr val="FFFF00"/>
                </a:solidFill>
              </a:rPr>
              <a:t>має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природних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супутників</a:t>
            </a:r>
            <a:r>
              <a:rPr lang="ru-RU" sz="2400" b="1" i="1" dirty="0">
                <a:solidFill>
                  <a:srgbClr val="FFFF00"/>
                </a:solidFill>
              </a:rPr>
              <a:t>. У 18 </a:t>
            </a:r>
            <a:r>
              <a:rPr lang="ru-RU" sz="2400" b="1" i="1" dirty="0" err="1">
                <a:solidFill>
                  <a:srgbClr val="FFFF00"/>
                </a:solidFill>
              </a:rPr>
              <a:t>столітті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з'явилася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наукова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гіпотеза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що</a:t>
            </a:r>
            <a:r>
              <a:rPr lang="ru-RU" sz="2400" b="1" i="1" dirty="0">
                <a:solidFill>
                  <a:srgbClr val="FFFF00"/>
                </a:solidFill>
              </a:rPr>
              <a:t> колись </a:t>
            </a:r>
            <a:r>
              <a:rPr lang="ru-RU" sz="2400" b="1" i="1" dirty="0" err="1">
                <a:solidFill>
                  <a:srgbClr val="FFFF00"/>
                </a:solidFill>
              </a:rPr>
              <a:t>супутником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Венери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був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Меркурій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який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пізніше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був</a:t>
            </a:r>
            <a:r>
              <a:rPr lang="ru-RU" sz="2400" b="1" i="1" dirty="0">
                <a:solidFill>
                  <a:srgbClr val="FFFF00"/>
                </a:solidFill>
              </a:rPr>
              <a:t> нею «</a:t>
            </a:r>
            <a:r>
              <a:rPr lang="ru-RU" sz="2400" b="1" i="1" dirty="0" err="1">
                <a:solidFill>
                  <a:srgbClr val="FFFF00"/>
                </a:solidFill>
              </a:rPr>
              <a:t>втрачений</a:t>
            </a:r>
            <a:r>
              <a:rPr lang="ru-RU" sz="2400" b="1" i="1" dirty="0">
                <a:solidFill>
                  <a:srgbClr val="FFFF00"/>
                </a:solidFill>
              </a:rPr>
              <a:t>». У 1976 </a:t>
            </a:r>
            <a:r>
              <a:rPr lang="ru-RU" sz="2400" b="1" i="1" dirty="0" err="1">
                <a:solidFill>
                  <a:srgbClr val="FFFF00"/>
                </a:solidFill>
              </a:rPr>
              <a:t>році</a:t>
            </a:r>
            <a:r>
              <a:rPr lang="ru-RU" sz="2400" b="1" i="1" dirty="0">
                <a:solidFill>
                  <a:srgbClr val="FFFF00"/>
                </a:solidFill>
              </a:rPr>
              <a:t> Том </a:t>
            </a:r>
            <a:r>
              <a:rPr lang="ru-RU" sz="2400" b="1" i="1" dirty="0" err="1">
                <a:solidFill>
                  <a:srgbClr val="FFFF00"/>
                </a:solidFill>
              </a:rPr>
              <a:t>ван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Фландерн</a:t>
            </a:r>
            <a:r>
              <a:rPr lang="ru-RU" sz="2400" b="1" i="1" dirty="0">
                <a:solidFill>
                  <a:srgbClr val="FFFF00"/>
                </a:solidFill>
              </a:rPr>
              <a:t> (англ.) рос. </a:t>
            </a:r>
            <a:r>
              <a:rPr lang="ru-RU" sz="2400" b="1" i="1" dirty="0" err="1">
                <a:solidFill>
                  <a:srgbClr val="FFFF00"/>
                </a:solidFill>
              </a:rPr>
              <a:t>і</a:t>
            </a:r>
            <a:r>
              <a:rPr lang="ru-RU" sz="2400" b="1" i="1" dirty="0">
                <a:solidFill>
                  <a:srgbClr val="FFFF00"/>
                </a:solidFill>
              </a:rPr>
              <a:t> К. Р. </a:t>
            </a:r>
            <a:r>
              <a:rPr lang="ru-RU" sz="2400" b="1" i="1" dirty="0" err="1">
                <a:solidFill>
                  <a:srgbClr val="FFFF00"/>
                </a:solidFill>
              </a:rPr>
              <a:t>Харрінгтон</a:t>
            </a:r>
            <a:r>
              <a:rPr lang="ru-RU" sz="2400" b="1" i="1" dirty="0">
                <a:solidFill>
                  <a:srgbClr val="FFFF00"/>
                </a:solidFill>
              </a:rPr>
              <a:t>, на </a:t>
            </a:r>
            <a:r>
              <a:rPr lang="ru-RU" sz="2400" b="1" i="1" dirty="0" err="1">
                <a:solidFill>
                  <a:srgbClr val="FFFF00"/>
                </a:solidFill>
              </a:rPr>
              <a:t>підставі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математичних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розрахунків</a:t>
            </a:r>
            <a:r>
              <a:rPr lang="ru-RU" sz="2400" b="1" i="1" dirty="0">
                <a:solidFill>
                  <a:srgbClr val="FFFF00"/>
                </a:solidFill>
              </a:rPr>
              <a:t>, показали, </a:t>
            </a:r>
            <a:r>
              <a:rPr lang="ru-RU" sz="2400" b="1" i="1" dirty="0" err="1">
                <a:solidFill>
                  <a:srgbClr val="FFFF00"/>
                </a:solidFill>
              </a:rPr>
              <a:t>що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ця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гіпотеза</a:t>
            </a:r>
            <a:r>
              <a:rPr lang="ru-RU" sz="2400" b="1" i="1" dirty="0">
                <a:solidFill>
                  <a:srgbClr val="FFFF00"/>
                </a:solidFill>
              </a:rPr>
              <a:t> добре </a:t>
            </a:r>
            <a:r>
              <a:rPr lang="ru-RU" sz="2400" b="1" i="1" dirty="0" err="1">
                <a:solidFill>
                  <a:srgbClr val="FFFF00"/>
                </a:solidFill>
              </a:rPr>
              <a:t>пояснює</a:t>
            </a:r>
            <a:r>
              <a:rPr lang="en-US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більші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відхилення</a:t>
            </a:r>
            <a:r>
              <a:rPr lang="ru-RU" sz="2400" b="1" i="1" dirty="0">
                <a:solidFill>
                  <a:srgbClr val="FFFF00"/>
                </a:solidFill>
              </a:rPr>
              <a:t>(</a:t>
            </a:r>
            <a:r>
              <a:rPr lang="ru-RU" sz="2400" b="1" i="1" dirty="0" err="1">
                <a:solidFill>
                  <a:srgbClr val="FFFF00"/>
                </a:solidFill>
              </a:rPr>
              <a:t>ексцентриситет</a:t>
            </a:r>
            <a:r>
              <a:rPr lang="ru-RU" sz="2400" b="1" i="1" dirty="0">
                <a:solidFill>
                  <a:srgbClr val="FFFF00"/>
                </a:solidFill>
              </a:rPr>
              <a:t>)</a:t>
            </a:r>
            <a:r>
              <a:rPr lang="ru-RU" sz="2400" b="1" i="1" dirty="0" err="1">
                <a:solidFill>
                  <a:srgbClr val="FFFF00"/>
                </a:solidFill>
              </a:rPr>
              <a:t>орбітиМеркурія</a:t>
            </a:r>
            <a:r>
              <a:rPr lang="en-US" sz="2400" b="1" i="1" dirty="0">
                <a:solidFill>
                  <a:srgbClr val="FFFF00"/>
                </a:solidFill>
              </a:rPr>
              <a:t>.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57200" y="5486400"/>
            <a:ext cx="845820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/>
              <a:t>             </a:t>
            </a:r>
            <a:r>
              <a:rPr lang="ru-RU"/>
              <a:t>Орбітальна швидкість (v) Венери дорівнює 35,02 км / с. Друга космічна швидкість (v2) Венери дорівнює 10,46 км / с. Екваторіальна швидкість обертання планети Венера складає 6,52 км / г.</a:t>
            </a:r>
          </a:p>
        </p:txBody>
      </p:sp>
    </p:spTree>
    <p:extLst>
      <p:ext uri="{BB962C8B-B14F-4D97-AF65-F5344CB8AC3E}">
        <p14:creationId xmlns:p14="http://schemas.microsoft.com/office/powerpoint/2010/main" val="328098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86200"/>
            <a:ext cx="8763000" cy="1447800"/>
          </a:xfrm>
        </p:spPr>
        <p:txBody>
          <a:bodyPr>
            <a:normAutofit fontScale="90000"/>
          </a:bodyPr>
          <a:lstStyle/>
          <a:p>
            <a:r>
              <a:rPr lang="ru-RU" sz="8800" b="1" i="1">
                <a:solidFill>
                  <a:srgbClr val="6699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34" charset="0"/>
              </a:rPr>
              <a:t/>
            </a:r>
            <a:br>
              <a:rPr lang="ru-RU" sz="8800" b="1" i="1">
                <a:solidFill>
                  <a:srgbClr val="6699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34" charset="0"/>
              </a:rPr>
            </a:br>
            <a:endParaRPr lang="ru-RU" sz="8800" b="1" i="1">
              <a:solidFill>
                <a:srgbClr val="6699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34" charset="0"/>
            </a:endParaRPr>
          </a:p>
        </p:txBody>
      </p:sp>
      <p:pic>
        <p:nvPicPr>
          <p:cNvPr id="6154" name="Picture 10" descr="53241151_1262460001_ven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609600" y="1852613"/>
            <a:ext cx="67818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600" dirty="0">
                <a:solidFill>
                  <a:srgbClr val="CC66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В</a:t>
            </a:r>
            <a:r>
              <a:rPr lang="ru-RU" sz="3600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енера</a:t>
            </a:r>
            <a:endParaRPr lang="ru-RU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desktopwallpape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0"/>
            <a:ext cx="5486400" cy="3619500"/>
          </a:xfrm>
          <a:prstGeom prst="rect">
            <a:avLst/>
          </a:prstGeom>
          <a:noFill/>
        </p:spPr>
      </p:pic>
      <p:pic>
        <p:nvPicPr>
          <p:cNvPr id="7172" name="Picture 4" descr="0_73625_f885a19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38400" cy="2170113"/>
          </a:xfrm>
          <a:prstGeom prst="rect">
            <a:avLst/>
          </a:prstGeom>
          <a:noFill/>
        </p:spPr>
      </p:pic>
      <p:pic>
        <p:nvPicPr>
          <p:cNvPr id="7174" name="Picture 6" descr="0_82bf9_a2b5a913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14700"/>
            <a:ext cx="5562600" cy="3543300"/>
          </a:xfrm>
          <a:prstGeom prst="rect">
            <a:avLst/>
          </a:prstGeom>
          <a:noFill/>
        </p:spPr>
      </p:pic>
      <p:pic>
        <p:nvPicPr>
          <p:cNvPr id="7173" name="Picture 5" descr="38630439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3657600"/>
            <a:ext cx="4800600" cy="3200400"/>
          </a:xfrm>
          <a:prstGeom prst="rect">
            <a:avLst/>
          </a:prstGeom>
          <a:noFill/>
        </p:spPr>
      </p:pic>
      <p:pic>
        <p:nvPicPr>
          <p:cNvPr id="7175" name="Picture 7" descr="x_5122ab5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0"/>
            <a:ext cx="4267200" cy="2895600"/>
          </a:xfrm>
          <a:prstGeom prst="rect">
            <a:avLst/>
          </a:prstGeom>
          <a:noFill/>
        </p:spPr>
      </p:pic>
      <p:pic>
        <p:nvPicPr>
          <p:cNvPr id="7177" name="Picture 9" descr="space-inspired-wallpapersb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905000"/>
            <a:ext cx="3121025" cy="2341563"/>
          </a:xfrm>
          <a:prstGeom prst="rect">
            <a:avLst/>
          </a:prstGeom>
          <a:noFill/>
        </p:spPr>
      </p:pic>
      <p:pic>
        <p:nvPicPr>
          <p:cNvPr id="7178" name="Picture 10" descr="mota_ru_1061320-320x48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80000" y="2286000"/>
            <a:ext cx="4064000" cy="3581400"/>
          </a:xfrm>
          <a:prstGeom prst="rect">
            <a:avLst/>
          </a:prstGeom>
          <a:noFill/>
        </p:spPr>
      </p:pic>
      <p:pic>
        <p:nvPicPr>
          <p:cNvPr id="7179" name="Picture 11" descr="87357145_venus_closest_planet_to_earth_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2664"/>
            <a:ext cx="9144000" cy="5562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      </a:t>
            </a:r>
            <a:r>
              <a:rPr lang="ru-RU" sz="2400" dirty="0">
                <a:solidFill>
                  <a:srgbClr val="FFFF00"/>
                </a:solidFill>
              </a:rPr>
              <a:t>   </a:t>
            </a:r>
            <a:r>
              <a:rPr lang="ru-RU" sz="2400" b="1" i="1" dirty="0">
                <a:solidFill>
                  <a:srgbClr val="FFFF00"/>
                </a:solidFill>
              </a:rPr>
              <a:t>Планета Венера - </a:t>
            </a:r>
            <a:r>
              <a:rPr lang="ru-RU" sz="2400" b="1" i="1" dirty="0" err="1">
                <a:solidFill>
                  <a:srgbClr val="FFFF00"/>
                </a:solidFill>
              </a:rPr>
              <a:t>є</a:t>
            </a:r>
            <a:r>
              <a:rPr lang="ru-RU" sz="2400" b="1" i="1" dirty="0">
                <a:solidFill>
                  <a:srgbClr val="FFFF00"/>
                </a:solidFill>
              </a:rPr>
              <a:t> другою за </a:t>
            </a:r>
            <a:r>
              <a:rPr lang="ru-RU" sz="2400" b="1" i="1" dirty="0" err="1">
                <a:solidFill>
                  <a:srgbClr val="FFFF00"/>
                </a:solidFill>
              </a:rPr>
              <a:t>рахунком</a:t>
            </a:r>
            <a:r>
              <a:rPr lang="ru-RU" sz="2400" b="1" i="1" dirty="0">
                <a:solidFill>
                  <a:srgbClr val="FFFF00"/>
                </a:solidFill>
              </a:rPr>
              <a:t> планетою по </a:t>
            </a:r>
            <a:r>
              <a:rPr lang="ru-RU" sz="2400" b="1" i="1" dirty="0" err="1">
                <a:solidFill>
                  <a:srgbClr val="FFFF00"/>
                </a:solidFill>
              </a:rPr>
              <a:t>віддаленості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від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головної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з</a:t>
            </a:r>
            <a:r>
              <a:rPr lang="uk-UA" sz="2400" b="1" i="1" dirty="0" err="1">
                <a:solidFill>
                  <a:srgbClr val="FFFF00"/>
                </a:solidFill>
              </a:rPr>
              <a:t>ірки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Сонячної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системи</a:t>
            </a:r>
            <a:r>
              <a:rPr lang="ru-RU" sz="2400" b="1" i="1" dirty="0">
                <a:solidFill>
                  <a:srgbClr val="FFFF00"/>
                </a:solidFill>
              </a:rPr>
              <a:t> - </a:t>
            </a:r>
            <a:r>
              <a:rPr lang="ru-RU" sz="2400" b="1" i="1" dirty="0" err="1">
                <a:solidFill>
                  <a:srgbClr val="FFFF00"/>
                </a:solidFill>
              </a:rPr>
              <a:t>Сонця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найближчій</a:t>
            </a:r>
            <a:r>
              <a:rPr lang="ru-RU" sz="2400" b="1" i="1" dirty="0">
                <a:solidFill>
                  <a:srgbClr val="FFFF00"/>
                </a:solidFill>
              </a:rPr>
              <a:t> по </a:t>
            </a:r>
            <a:r>
              <a:rPr lang="ru-RU" sz="2400" b="1" i="1" dirty="0" err="1">
                <a:solidFill>
                  <a:srgbClr val="FFFF00"/>
                </a:solidFill>
              </a:rPr>
              <a:t>відношенню</a:t>
            </a:r>
            <a:r>
              <a:rPr lang="ru-RU" sz="2400" b="1" i="1" dirty="0">
                <a:solidFill>
                  <a:srgbClr val="FFFF00"/>
                </a:solidFill>
              </a:rPr>
              <a:t> до </a:t>
            </a:r>
            <a:r>
              <a:rPr lang="ru-RU" sz="2400" b="1" i="1" dirty="0" err="1">
                <a:solidFill>
                  <a:srgbClr val="FFFF00"/>
                </a:solidFill>
              </a:rPr>
              <a:t>Землі</a:t>
            </a:r>
            <a:r>
              <a:rPr lang="ru-RU" sz="2400" b="1" i="1" dirty="0">
                <a:solidFill>
                  <a:srgbClr val="FFFF00"/>
                </a:solidFill>
              </a:rPr>
              <a:t> (</a:t>
            </a:r>
            <a:r>
              <a:rPr lang="ru-RU" sz="2400" b="1" i="1" dirty="0" err="1">
                <a:solidFill>
                  <a:srgbClr val="FFFF00"/>
                </a:solidFill>
              </a:rPr>
              <a:t>відстань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від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Землі</a:t>
            </a:r>
            <a:r>
              <a:rPr lang="ru-RU" sz="2400" b="1" i="1" dirty="0">
                <a:solidFill>
                  <a:srgbClr val="FFFF00"/>
                </a:solidFill>
              </a:rPr>
              <a:t> - </a:t>
            </a:r>
            <a:r>
              <a:rPr lang="ru-RU" sz="2400" b="1" i="1" dirty="0" err="1">
                <a:solidFill>
                  <a:srgbClr val="FFFF00"/>
                </a:solidFill>
              </a:rPr>
              <a:t>близько</a:t>
            </a:r>
            <a:r>
              <a:rPr lang="ru-RU" sz="2400" b="1" i="1" dirty="0">
                <a:solidFill>
                  <a:srgbClr val="FFFF00"/>
                </a:solidFill>
              </a:rPr>
              <a:t> 39 </a:t>
            </a:r>
            <a:r>
              <a:rPr lang="ru-RU" sz="2400" b="1" i="1" dirty="0" err="1">
                <a:solidFill>
                  <a:srgbClr val="FFFF00"/>
                </a:solidFill>
              </a:rPr>
              <a:t>мільйонів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кілометрів</a:t>
            </a:r>
            <a:r>
              <a:rPr lang="ru-RU" sz="2400" b="1" i="1" dirty="0">
                <a:solidFill>
                  <a:srgbClr val="FFFF00"/>
                </a:solidFill>
              </a:rPr>
              <a:t>). </a:t>
            </a:r>
            <a:r>
              <a:rPr lang="ru-RU" sz="2400" b="1" i="1" dirty="0" err="1">
                <a:solidFill>
                  <a:srgbClr val="FFFF00"/>
                </a:solidFill>
              </a:rPr>
              <a:t>Період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обертання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планети</a:t>
            </a:r>
            <a:r>
              <a:rPr lang="ru-RU" sz="2400" b="1" i="1" dirty="0">
                <a:solidFill>
                  <a:srgbClr val="FFFF00"/>
                </a:solidFill>
              </a:rPr>
              <a:t> Венера </a:t>
            </a:r>
            <a:r>
              <a:rPr lang="ru-RU" sz="2400" b="1" i="1" dirty="0" err="1">
                <a:solidFill>
                  <a:srgbClr val="FFFF00"/>
                </a:solidFill>
              </a:rPr>
              <a:t>близько</a:t>
            </a:r>
            <a:r>
              <a:rPr lang="ru-RU" sz="2400" b="1" i="1" dirty="0">
                <a:solidFill>
                  <a:srgbClr val="FFFF00"/>
                </a:solidFill>
              </a:rPr>
              <a:t> 224,7 </a:t>
            </a:r>
            <a:r>
              <a:rPr lang="ru-RU" sz="2400" b="1" i="1" dirty="0" err="1">
                <a:solidFill>
                  <a:srgbClr val="FFFF00"/>
                </a:solidFill>
              </a:rPr>
              <a:t>земних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діб</a:t>
            </a:r>
            <a:r>
              <a:rPr lang="ru-RU" sz="2400" b="1" i="1" dirty="0">
                <a:solidFill>
                  <a:srgbClr val="FFFF00"/>
                </a:solidFill>
              </a:rPr>
              <a:t>. </a:t>
            </a:r>
            <a:r>
              <a:rPr lang="ru-RU" sz="2400" b="1" i="1" dirty="0" err="1">
                <a:solidFill>
                  <a:srgbClr val="FFFF00"/>
                </a:solidFill>
              </a:rPr>
              <a:t>Стародавні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астрономи</a:t>
            </a:r>
            <a:r>
              <a:rPr lang="ru-RU" sz="2400" b="1" i="1" dirty="0">
                <a:solidFill>
                  <a:srgbClr val="FFFF00"/>
                </a:solidFill>
              </a:rPr>
              <a:t> назвали </a:t>
            </a:r>
            <a:r>
              <a:rPr lang="ru-RU" sz="2400" b="1" i="1" dirty="0" err="1">
                <a:solidFill>
                  <a:srgbClr val="FFFF00"/>
                </a:solidFill>
              </a:rPr>
              <a:t>цю</a:t>
            </a:r>
            <a:r>
              <a:rPr lang="ru-RU" sz="2400" b="1" i="1" dirty="0">
                <a:solidFill>
                  <a:srgbClr val="FFFF00"/>
                </a:solidFill>
              </a:rPr>
              <a:t> планету на честь </a:t>
            </a:r>
            <a:r>
              <a:rPr lang="ru-RU" sz="2400" b="1" i="1" dirty="0" err="1">
                <a:solidFill>
                  <a:srgbClr val="FFFF00"/>
                </a:solidFill>
              </a:rPr>
              <a:t>Венери</a:t>
            </a:r>
            <a:r>
              <a:rPr lang="ru-RU" sz="2400" b="1" i="1" dirty="0">
                <a:solidFill>
                  <a:srgbClr val="FFFF00"/>
                </a:solidFill>
              </a:rPr>
              <a:t>, яка </a:t>
            </a:r>
            <a:r>
              <a:rPr lang="ru-RU" sz="2400" b="1" i="1" dirty="0" err="1">
                <a:solidFill>
                  <a:srgbClr val="FFFF00"/>
                </a:solidFill>
              </a:rPr>
              <a:t>була</a:t>
            </a:r>
            <a:r>
              <a:rPr lang="ru-RU" sz="2400" b="1" i="1" dirty="0">
                <a:solidFill>
                  <a:srgbClr val="FFFF00"/>
                </a:solidFill>
              </a:rPr>
              <a:t> богинею </a:t>
            </a:r>
            <a:r>
              <a:rPr lang="ru-RU" sz="2400" b="1" i="1" dirty="0" err="1">
                <a:solidFill>
                  <a:srgbClr val="FFFF00"/>
                </a:solidFill>
              </a:rPr>
              <a:t>любові</a:t>
            </a:r>
            <a:r>
              <a:rPr lang="ru-RU" sz="2400" b="1" i="1" dirty="0">
                <a:solidFill>
                  <a:srgbClr val="FFFF00"/>
                </a:solidFill>
              </a:rPr>
              <a:t> в </a:t>
            </a:r>
            <a:r>
              <a:rPr lang="ru-RU" sz="2400" b="1" i="1" dirty="0" err="1">
                <a:solidFill>
                  <a:srgbClr val="FFFF00"/>
                </a:solidFill>
              </a:rPr>
              <a:t>римському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пантеоні</a:t>
            </a:r>
            <a:r>
              <a:rPr lang="ru-RU" sz="2400" b="1" i="1" dirty="0">
                <a:solidFill>
                  <a:srgbClr val="FFFF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i="1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41314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14" y="1057088"/>
            <a:ext cx="87521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100" dirty="0"/>
              <a:t>Венера привертає увагу людей тим, що на нашому небі її яскравість у десятки разів перевищує блиск зір першої зоряної величини. Українська народна назва цієї планети — Вечірня або Вранішня зоря, бо вона першою з'являється на вечірньому небосхилі й останньою гасне на світанку.</a:t>
            </a:r>
            <a:endParaRPr lang="uk-UA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06" y="2549628"/>
            <a:ext cx="7745930" cy="3369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137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s027006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"/>
            <a:ext cx="8229600" cy="182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rgbClr val="FFFF00"/>
                </a:solidFill>
              </a:rPr>
              <a:t>       </a:t>
            </a:r>
            <a:r>
              <a:rPr lang="ru-RU" sz="2400" b="1" i="1" dirty="0">
                <a:solidFill>
                  <a:srgbClr val="FFFF00"/>
                </a:solidFill>
              </a:rPr>
              <a:t>Одна </a:t>
            </a:r>
            <a:r>
              <a:rPr lang="ru-RU" sz="2400" b="1" i="1" dirty="0" err="1">
                <a:solidFill>
                  <a:srgbClr val="FFFF00"/>
                </a:solidFill>
              </a:rPr>
              <a:t>з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давніх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гіпотез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народження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планети</a:t>
            </a:r>
            <a:r>
              <a:rPr lang="ru-RU" sz="2400" b="1" i="1" dirty="0">
                <a:solidFill>
                  <a:srgbClr val="FFFF00"/>
                </a:solidFill>
              </a:rPr>
              <a:t> Венера взята </a:t>
            </a:r>
            <a:r>
              <a:rPr lang="ru-RU" sz="2400" b="1" i="1" dirty="0" err="1">
                <a:solidFill>
                  <a:srgbClr val="FFFF00"/>
                </a:solidFill>
              </a:rPr>
              <a:t>з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міфології</a:t>
            </a:r>
            <a:r>
              <a:rPr lang="ru-RU" sz="2400" b="1" i="1" dirty="0">
                <a:solidFill>
                  <a:srgbClr val="FFFF00"/>
                </a:solidFill>
              </a:rPr>
              <a:t>, яка </a:t>
            </a:r>
            <a:r>
              <a:rPr lang="ru-RU" sz="2400" b="1" i="1" dirty="0" err="1">
                <a:solidFill>
                  <a:srgbClr val="FFFF00"/>
                </a:solidFill>
              </a:rPr>
              <a:t>стверджує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що</a:t>
            </a:r>
            <a:r>
              <a:rPr lang="ru-RU" sz="2400" b="1" i="1" dirty="0">
                <a:solidFill>
                  <a:srgbClr val="FFFF00"/>
                </a:solidFill>
              </a:rPr>
              <a:t> Земля </a:t>
            </a:r>
            <a:r>
              <a:rPr lang="ru-RU" sz="2400" b="1" i="1" dirty="0" err="1">
                <a:solidFill>
                  <a:srgbClr val="FFFF00"/>
                </a:solidFill>
              </a:rPr>
              <a:t>і</a:t>
            </a:r>
            <a:r>
              <a:rPr lang="ru-RU" sz="2400" b="1" i="1" dirty="0">
                <a:solidFill>
                  <a:srgbClr val="FFFF00"/>
                </a:solidFill>
              </a:rPr>
              <a:t> Венера - </a:t>
            </a:r>
            <a:r>
              <a:rPr lang="ru-RU" sz="2400" b="1" i="1" dirty="0" err="1">
                <a:solidFill>
                  <a:srgbClr val="FFFF00"/>
                </a:solidFill>
              </a:rPr>
              <a:t>сіамські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близнюки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які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були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поділу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після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народження</a:t>
            </a:r>
            <a:r>
              <a:rPr lang="ru-RU" sz="2400" b="1" i="1" dirty="0">
                <a:solidFill>
                  <a:srgbClr val="FFFF00"/>
                </a:solidFill>
              </a:rPr>
              <a:t>. Венеру в </a:t>
            </a:r>
            <a:r>
              <a:rPr lang="ru-RU" sz="2400" b="1" i="1" dirty="0" err="1">
                <a:solidFill>
                  <a:srgbClr val="FFFF00"/>
                </a:solidFill>
              </a:rPr>
              <a:t>стародавні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часи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також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називали</a:t>
            </a:r>
            <a:r>
              <a:rPr lang="ru-RU" sz="2400" b="1" i="1" dirty="0">
                <a:solidFill>
                  <a:srgbClr val="FFFF00"/>
                </a:solidFill>
              </a:rPr>
              <a:t> сестрою </a:t>
            </a:r>
            <a:r>
              <a:rPr lang="ru-RU" sz="2400" b="1" i="1" dirty="0" err="1">
                <a:solidFill>
                  <a:srgbClr val="FFFF00"/>
                </a:solidFill>
              </a:rPr>
              <a:t>Землі</a:t>
            </a:r>
            <a:r>
              <a:rPr lang="ru-RU" sz="2400" b="1" i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76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8024" y="0"/>
            <a:ext cx="3830960" cy="1143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4000" dirty="0"/>
              <a:t>        </a:t>
            </a:r>
            <a:r>
              <a:rPr lang="ru-RU" sz="2800" b="1" i="1" dirty="0" err="1">
                <a:solidFill>
                  <a:schemeClr val="bg1"/>
                </a:solidFill>
              </a:rPr>
              <a:t>Маса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планети</a:t>
            </a:r>
            <a:r>
              <a:rPr lang="ru-RU" sz="2800" b="1" i="1" dirty="0">
                <a:solidFill>
                  <a:schemeClr val="bg1"/>
                </a:solidFill>
              </a:rPr>
              <a:t> Венера по </a:t>
            </a:r>
            <a:r>
              <a:rPr lang="ru-RU" sz="2800" b="1" i="1" dirty="0" err="1">
                <a:solidFill>
                  <a:schemeClr val="bg1"/>
                </a:solidFill>
              </a:rPr>
              <a:t>розрахункам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учених</a:t>
            </a:r>
            <a:r>
              <a:rPr lang="ru-RU" sz="2800" b="1" i="1" dirty="0">
                <a:solidFill>
                  <a:schemeClr val="bg1"/>
                </a:solidFill>
              </a:rPr>
              <a:t> - 4,87 × 1024кг, </a:t>
            </a:r>
            <a:r>
              <a:rPr lang="ru-RU" sz="2800" b="1" i="1" dirty="0" err="1">
                <a:solidFill>
                  <a:schemeClr val="bg1"/>
                </a:solidFill>
              </a:rPr>
              <a:t>тобто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орієнтовно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складає</a:t>
            </a:r>
            <a:r>
              <a:rPr lang="ru-RU" sz="2800" b="1" i="1" dirty="0">
                <a:solidFill>
                  <a:schemeClr val="bg1"/>
                </a:solidFill>
              </a:rPr>
              <a:t> 81,5% </a:t>
            </a:r>
            <a:r>
              <a:rPr lang="ru-RU" sz="2800" b="1" i="1" dirty="0" err="1">
                <a:solidFill>
                  <a:schemeClr val="bg1"/>
                </a:solidFill>
              </a:rPr>
              <a:t>від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земної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маси</a:t>
            </a:r>
            <a:r>
              <a:rPr lang="ru-RU" sz="2800" b="1" i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5364" name="Picture 4" descr="12187958_Terrestrial_Plane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968" y="0"/>
            <a:ext cx="4267200" cy="2133600"/>
          </a:xfrm>
          <a:prstGeom prst="rect">
            <a:avLst/>
          </a:prstGeom>
          <a:noFill/>
        </p:spPr>
      </p:pic>
      <p:pic>
        <p:nvPicPr>
          <p:cNvPr id="15365" name="Picture 5" descr="391437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7903" y="2924944"/>
            <a:ext cx="5436097" cy="3933056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5272" y="2311981"/>
            <a:ext cx="3619127" cy="45243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ru-RU" sz="2400" dirty="0"/>
              <a:t>За </a:t>
            </a:r>
            <a:r>
              <a:rPr lang="ru-RU" sz="2400" dirty="0" err="1"/>
              <a:t>розмірами</a:t>
            </a:r>
            <a:r>
              <a:rPr lang="ru-RU" sz="2400" dirty="0"/>
              <a:t> планета Венера </a:t>
            </a:r>
            <a:r>
              <a:rPr lang="ru-RU" sz="2400" dirty="0" err="1"/>
              <a:t>дуже</a:t>
            </a:r>
            <a:r>
              <a:rPr lang="ru-RU" sz="2400" dirty="0"/>
              <a:t> схожа з планетою Земля. </a:t>
            </a:r>
            <a:r>
              <a:rPr lang="ru-RU" sz="2400" dirty="0" err="1"/>
              <a:t>Радіус</a:t>
            </a:r>
            <a:r>
              <a:rPr lang="ru-RU" sz="2400" dirty="0"/>
              <a:t> </a:t>
            </a:r>
            <a:r>
              <a:rPr lang="ru-RU" sz="2400" dirty="0" err="1"/>
              <a:t>Венери</a:t>
            </a:r>
            <a:r>
              <a:rPr lang="ru-RU" sz="2400" dirty="0"/>
              <a:t> </a:t>
            </a:r>
            <a:r>
              <a:rPr lang="ru-RU" sz="2400" dirty="0" err="1"/>
              <a:t>дорівнює</a:t>
            </a:r>
            <a:r>
              <a:rPr lang="ru-RU" sz="2400" dirty="0"/>
              <a:t> 6051,8 </a:t>
            </a:r>
            <a:r>
              <a:rPr lang="ru-RU" sz="2400" dirty="0" err="1"/>
              <a:t>кілометрів</a:t>
            </a:r>
            <a:r>
              <a:rPr lang="ru-RU" sz="2400" dirty="0"/>
              <a:t>. Для </a:t>
            </a:r>
            <a:r>
              <a:rPr lang="ru-RU" sz="2400" dirty="0" err="1"/>
              <a:t>порівняння</a:t>
            </a:r>
            <a:r>
              <a:rPr lang="ru-RU" sz="2400" dirty="0"/>
              <a:t> - </a:t>
            </a:r>
            <a:r>
              <a:rPr lang="ru-RU" sz="2400" dirty="0" err="1"/>
              <a:t>радіус</a:t>
            </a:r>
            <a:r>
              <a:rPr lang="ru-RU" sz="2400" dirty="0"/>
              <a:t> </a:t>
            </a:r>
            <a:r>
              <a:rPr lang="ru-RU" sz="2400" dirty="0" err="1"/>
              <a:t>Землі</a:t>
            </a:r>
            <a:r>
              <a:rPr lang="ru-RU" sz="2400" dirty="0"/>
              <a:t> становить 6378 </a:t>
            </a:r>
            <a:r>
              <a:rPr lang="ru-RU" sz="2400" dirty="0" err="1"/>
              <a:t>кілометрів</a:t>
            </a:r>
            <a:r>
              <a:rPr lang="ru-RU" sz="2400" dirty="0"/>
              <a:t>. Таким чином </a:t>
            </a:r>
            <a:r>
              <a:rPr lang="ru-RU" sz="2400" dirty="0" err="1"/>
              <a:t>радіус</a:t>
            </a:r>
            <a:r>
              <a:rPr lang="ru-RU" sz="2400" dirty="0"/>
              <a:t> </a:t>
            </a:r>
            <a:r>
              <a:rPr lang="ru-RU" sz="2400" dirty="0" err="1"/>
              <a:t>Венери</a:t>
            </a:r>
            <a:r>
              <a:rPr lang="ru-RU" sz="2400" dirty="0"/>
              <a:t> </a:t>
            </a:r>
            <a:r>
              <a:rPr lang="ru-RU" sz="2400" dirty="0" err="1"/>
              <a:t>складає</a:t>
            </a:r>
            <a:r>
              <a:rPr lang="ru-RU" sz="2400" dirty="0"/>
              <a:t> </a:t>
            </a:r>
            <a:r>
              <a:rPr lang="ru-RU" sz="2400" dirty="0" err="1"/>
              <a:t>десь</a:t>
            </a:r>
            <a:r>
              <a:rPr lang="ru-RU" sz="2400" dirty="0"/>
              <a:t> 95% </a:t>
            </a:r>
            <a:r>
              <a:rPr lang="ru-RU" sz="2400" dirty="0" err="1"/>
              <a:t>від</a:t>
            </a:r>
            <a:r>
              <a:rPr lang="ru-RU" sz="2400" dirty="0"/>
              <a:t> земного.</a:t>
            </a:r>
          </a:p>
        </p:txBody>
      </p:sp>
    </p:spTree>
    <p:extLst>
      <p:ext uri="{BB962C8B-B14F-4D97-AF65-F5344CB8AC3E}">
        <p14:creationId xmlns:p14="http://schemas.microsoft.com/office/powerpoint/2010/main" val="225326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 fontScale="90000"/>
          </a:bodyPr>
          <a:lstStyle/>
          <a:p>
            <a:pPr algn="r"/>
            <a:r>
              <a:rPr lang="uk-UA" sz="4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Атмосфера, </a:t>
            </a:r>
            <a:r>
              <a:rPr lang="uk-UA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температура</a:t>
            </a:r>
            <a:r>
              <a:rPr lang="uk-UA" sz="4000" dirty="0"/>
              <a:t> </a:t>
            </a:r>
            <a:r>
              <a:rPr lang="uk-UA" sz="4000" dirty="0" smtClean="0"/>
              <a:t> та внутрішня будова</a:t>
            </a:r>
            <a:endParaRPr lang="ru-RU" sz="40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2792"/>
            <a:ext cx="8229600" cy="175267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1800" dirty="0"/>
              <a:t>     </a:t>
            </a:r>
            <a:r>
              <a:rPr lang="ru-RU" sz="2400" b="1" i="1" dirty="0">
                <a:solidFill>
                  <a:srgbClr val="FFFF00"/>
                </a:solidFill>
              </a:rPr>
              <a:t>Атмосфера </a:t>
            </a:r>
            <a:r>
              <a:rPr lang="ru-RU" sz="2400" b="1" i="1" dirty="0" err="1">
                <a:solidFill>
                  <a:srgbClr val="FFFF00"/>
                </a:solidFill>
              </a:rPr>
              <a:t>Венери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складається</a:t>
            </a:r>
            <a:r>
              <a:rPr lang="ru-RU" sz="2400" b="1" i="1" dirty="0">
                <a:solidFill>
                  <a:srgbClr val="FFFF00"/>
                </a:solidFill>
              </a:rPr>
              <a:t> в основному з </a:t>
            </a:r>
            <a:r>
              <a:rPr lang="ru-RU" sz="2400" b="1" i="1" dirty="0" err="1">
                <a:solidFill>
                  <a:srgbClr val="FFFF00"/>
                </a:solidFill>
              </a:rPr>
              <a:t>вуглекислого</a:t>
            </a:r>
            <a:r>
              <a:rPr lang="ru-RU" sz="2400" b="1" i="1" dirty="0">
                <a:solidFill>
                  <a:srgbClr val="FFFF00"/>
                </a:solidFill>
              </a:rPr>
              <a:t> газу (96%) і азоту (</a:t>
            </a:r>
            <a:r>
              <a:rPr lang="ru-RU" sz="2400" b="1" i="1" dirty="0" err="1">
                <a:solidFill>
                  <a:srgbClr val="FFFF00"/>
                </a:solidFill>
              </a:rPr>
              <a:t>майже</a:t>
            </a:r>
            <a:r>
              <a:rPr lang="ru-RU" sz="2400" b="1" i="1" dirty="0">
                <a:solidFill>
                  <a:srgbClr val="FFFF00"/>
                </a:solidFill>
              </a:rPr>
              <a:t> 4%). </a:t>
            </a:r>
            <a:r>
              <a:rPr lang="ru-RU" sz="2400" b="1" i="1" dirty="0" err="1">
                <a:solidFill>
                  <a:srgbClr val="FFFF00"/>
                </a:solidFill>
              </a:rPr>
              <a:t>Водяна</a:t>
            </a:r>
            <a:r>
              <a:rPr lang="ru-RU" sz="2400" b="1" i="1" dirty="0">
                <a:solidFill>
                  <a:srgbClr val="FFFF00"/>
                </a:solidFill>
              </a:rPr>
              <a:t> пара та </a:t>
            </a:r>
            <a:r>
              <a:rPr lang="ru-RU" sz="2400" b="1" i="1" dirty="0" err="1">
                <a:solidFill>
                  <a:srgbClr val="FFFF00"/>
                </a:solidFill>
              </a:rPr>
              <a:t>кисень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містяться</a:t>
            </a:r>
            <a:r>
              <a:rPr lang="ru-RU" sz="2400" b="1" i="1" dirty="0">
                <a:solidFill>
                  <a:srgbClr val="FFFF00"/>
                </a:solidFill>
              </a:rPr>
              <a:t> в </a:t>
            </a:r>
            <a:r>
              <a:rPr lang="ru-RU" sz="2400" b="1" i="1" dirty="0" err="1">
                <a:solidFill>
                  <a:srgbClr val="FFFF00"/>
                </a:solidFill>
              </a:rPr>
              <a:t>ній</a:t>
            </a:r>
            <a:r>
              <a:rPr lang="ru-RU" sz="2400" b="1" i="1" dirty="0">
                <a:solidFill>
                  <a:srgbClr val="FFFF00"/>
                </a:solidFill>
              </a:rPr>
              <a:t> у </a:t>
            </a:r>
            <a:r>
              <a:rPr lang="ru-RU" sz="2400" b="1" i="1" dirty="0" err="1">
                <a:solidFill>
                  <a:srgbClr val="FFFF00"/>
                </a:solidFill>
              </a:rPr>
              <a:t>слідових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кількостях</a:t>
            </a:r>
            <a:r>
              <a:rPr lang="ru-RU" sz="2400" b="1" i="1" dirty="0">
                <a:solidFill>
                  <a:srgbClr val="FFFF00"/>
                </a:solidFill>
              </a:rPr>
              <a:t> (0,02% і 0,1%). Венерианских атмосфера </a:t>
            </a:r>
            <a:r>
              <a:rPr lang="ru-RU" sz="2400" b="1" i="1" dirty="0" err="1">
                <a:solidFill>
                  <a:srgbClr val="FFFF00"/>
                </a:solidFill>
              </a:rPr>
              <a:t>містить</a:t>
            </a:r>
            <a:r>
              <a:rPr lang="ru-RU" sz="2400" b="1" i="1" dirty="0">
                <a:solidFill>
                  <a:srgbClr val="FFFF00"/>
                </a:solidFill>
              </a:rPr>
              <a:t> в 105 </a:t>
            </a:r>
            <a:r>
              <a:rPr lang="ru-RU" sz="2400" b="1" i="1" dirty="0" err="1">
                <a:solidFill>
                  <a:srgbClr val="FFFF00"/>
                </a:solidFill>
              </a:rPr>
              <a:t>разів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більше</a:t>
            </a:r>
            <a:r>
              <a:rPr lang="ru-RU" sz="2400" b="1" i="1" dirty="0">
                <a:solidFill>
                  <a:srgbClr val="FFFF00"/>
                </a:solidFill>
              </a:rPr>
              <a:t> газу </a:t>
            </a:r>
            <a:r>
              <a:rPr lang="ru-RU" sz="2400" b="1" i="1" dirty="0" err="1">
                <a:solidFill>
                  <a:srgbClr val="FFFF00"/>
                </a:solidFill>
              </a:rPr>
              <a:t>ніж</a:t>
            </a:r>
            <a:r>
              <a:rPr lang="ru-RU" sz="2400" b="1" i="1" dirty="0">
                <a:solidFill>
                  <a:srgbClr val="FFFF00"/>
                </a:solidFill>
              </a:rPr>
              <a:t> земна [8]. </a:t>
            </a:r>
            <a:r>
              <a:rPr lang="ru-RU" sz="2400" b="1" i="1" dirty="0" err="1">
                <a:solidFill>
                  <a:srgbClr val="FFFF00"/>
                </a:solidFill>
              </a:rPr>
              <a:t>Тиск</a:t>
            </a:r>
            <a:r>
              <a:rPr lang="ru-RU" sz="2400" b="1" i="1" dirty="0">
                <a:solidFill>
                  <a:srgbClr val="FFFF00"/>
                </a:solidFill>
              </a:rPr>
              <a:t> у </a:t>
            </a:r>
            <a:r>
              <a:rPr lang="ru-RU" sz="2400" b="1" i="1" dirty="0" err="1">
                <a:solidFill>
                  <a:srgbClr val="FFFF00"/>
                </a:solidFill>
              </a:rPr>
              <a:t>поверхні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досягає</a:t>
            </a:r>
            <a:r>
              <a:rPr lang="ru-RU" sz="2400" b="1" i="1" dirty="0">
                <a:solidFill>
                  <a:srgbClr val="FFFF00"/>
                </a:solidFill>
              </a:rPr>
              <a:t> 93 </a:t>
            </a:r>
            <a:r>
              <a:rPr lang="ru-RU" sz="2400" b="1" i="1" dirty="0" err="1">
                <a:solidFill>
                  <a:srgbClr val="FFFF00"/>
                </a:solidFill>
              </a:rPr>
              <a:t>атм</a:t>
            </a:r>
            <a:r>
              <a:rPr lang="ru-RU" sz="2400" b="1" i="1" dirty="0">
                <a:solidFill>
                  <a:srgbClr val="FFFF00"/>
                </a:solidFill>
              </a:rPr>
              <a:t>, температура - 750 К (475 ° C).</a:t>
            </a:r>
          </a:p>
        </p:txBody>
      </p:sp>
      <p:pic>
        <p:nvPicPr>
          <p:cNvPr id="23558" name="Picture 6" descr="745px-Venusatmosphere-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3400" y="2316048"/>
            <a:ext cx="4602088" cy="2086744"/>
          </a:xfrm>
          <a:prstGeom prst="rect">
            <a:avLst/>
          </a:prstGeom>
          <a:noFill/>
        </p:spPr>
      </p:pic>
      <p:pic>
        <p:nvPicPr>
          <p:cNvPr id="5" name="Picture 4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016" y="980728"/>
            <a:ext cx="4427984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40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6668FE414C4BF3413E7A287BD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err="1">
                <a:solidFill>
                  <a:srgbClr val="FF0000"/>
                </a:solidFill>
              </a:rPr>
              <a:t>Кратери</a:t>
            </a:r>
            <a:r>
              <a:rPr lang="ru-RU" sz="4000" b="1" i="1" dirty="0">
                <a:solidFill>
                  <a:srgbClr val="FF0000"/>
                </a:solidFill>
              </a:rPr>
              <a:t> на </a:t>
            </a:r>
            <a:r>
              <a:rPr lang="ru-RU" sz="4000" b="1" i="1" dirty="0" err="1">
                <a:solidFill>
                  <a:srgbClr val="FF0000"/>
                </a:solidFill>
              </a:rPr>
              <a:t>поверхні</a:t>
            </a:r>
            <a:r>
              <a:rPr lang="ru-RU" sz="4000" b="1" i="1" dirty="0">
                <a:solidFill>
                  <a:srgbClr val="FF0000"/>
                </a:solidFill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</a:rPr>
              <a:t>Венери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57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057" y="4235716"/>
            <a:ext cx="8730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хмарах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Венері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пари води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до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дощі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долітають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хмарами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+480 °С) і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випаровуються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22560" b="10914"/>
          <a:stretch/>
        </p:blipFill>
        <p:spPr>
          <a:xfrm>
            <a:off x="1143" y="-99393"/>
            <a:ext cx="8914255" cy="4447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5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2629" y="1389564"/>
            <a:ext cx="414745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хмар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значній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(50 — 60 км),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великим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атмосферним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 вдень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тьмяне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на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дощем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641" r="13804"/>
          <a:stretch/>
        </p:blipFill>
        <p:spPr>
          <a:xfrm>
            <a:off x="0" y="95262"/>
            <a:ext cx="4702629" cy="676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88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3130149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dirty="0" err="1"/>
              <a:t>Колір</a:t>
            </a:r>
            <a:r>
              <a:rPr lang="ru-RU" sz="2700" dirty="0"/>
              <a:t> </a:t>
            </a:r>
            <a:r>
              <a:rPr lang="ru-RU" sz="2700" dirty="0" err="1"/>
              <a:t>хмар</a:t>
            </a:r>
            <a:r>
              <a:rPr lang="ru-RU" sz="2700" dirty="0"/>
              <a:t> і </a:t>
            </a:r>
            <a:r>
              <a:rPr lang="ru-RU" sz="2700" dirty="0" err="1"/>
              <a:t>поверхні</a:t>
            </a:r>
            <a:r>
              <a:rPr lang="ru-RU" sz="2700" dirty="0"/>
              <a:t> </a:t>
            </a:r>
            <a:r>
              <a:rPr lang="ru-RU" sz="2700" dirty="0" err="1"/>
              <a:t>червоний</a:t>
            </a:r>
            <a:r>
              <a:rPr lang="ru-RU" sz="2700" dirty="0"/>
              <a:t>, </a:t>
            </a:r>
            <a:r>
              <a:rPr lang="ru-RU" sz="2700" dirty="0" err="1"/>
              <a:t>бо</a:t>
            </a:r>
            <a:r>
              <a:rPr lang="ru-RU" sz="2700" dirty="0"/>
              <a:t> атмосфера </a:t>
            </a:r>
            <a:r>
              <a:rPr lang="ru-RU" sz="2700" dirty="0" err="1"/>
              <a:t>поглинає</a:t>
            </a:r>
            <a:r>
              <a:rPr lang="ru-RU" sz="2700" dirty="0"/>
              <a:t> </a:t>
            </a:r>
            <a:r>
              <a:rPr lang="ru-RU" sz="2700" dirty="0" err="1"/>
              <a:t>сонячне</a:t>
            </a:r>
            <a:r>
              <a:rPr lang="ru-RU" sz="2700" dirty="0"/>
              <a:t> </a:t>
            </a:r>
            <a:r>
              <a:rPr lang="ru-RU" sz="2700" dirty="0" err="1"/>
              <a:t>проміння</a:t>
            </a:r>
            <a:r>
              <a:rPr lang="ru-RU" sz="2700" dirty="0"/>
              <a:t> у </a:t>
            </a:r>
            <a:r>
              <a:rPr lang="ru-RU" sz="2700" dirty="0" err="1"/>
              <a:t>синій</a:t>
            </a:r>
            <a:r>
              <a:rPr lang="ru-RU" sz="2700" dirty="0"/>
              <a:t> </a:t>
            </a:r>
            <a:r>
              <a:rPr lang="ru-RU" sz="2700" dirty="0" err="1"/>
              <a:t>частині</a:t>
            </a:r>
            <a:r>
              <a:rPr lang="ru-RU" sz="2700" dirty="0"/>
              <a:t> спектра в </a:t>
            </a:r>
            <a:r>
              <a:rPr lang="ru-RU" sz="2700" dirty="0" err="1"/>
              <a:t>океані</a:t>
            </a:r>
            <a:r>
              <a:rPr lang="ru-RU" sz="2700" dirty="0"/>
              <a:t> на </a:t>
            </a:r>
            <a:r>
              <a:rPr lang="ru-RU" sz="2700" dirty="0" err="1"/>
              <a:t>глибині</a:t>
            </a:r>
            <a:r>
              <a:rPr lang="ru-RU" sz="2700" dirty="0"/>
              <a:t> 900 м. Хмари на </a:t>
            </a:r>
            <a:r>
              <a:rPr lang="ru-RU" sz="2700" dirty="0" err="1"/>
              <a:t>Венері</a:t>
            </a:r>
            <a:r>
              <a:rPr lang="ru-RU" sz="2700" dirty="0"/>
              <a:t>, </a:t>
            </a:r>
            <a:r>
              <a:rPr lang="ru-RU" sz="2700" dirty="0" err="1"/>
              <a:t>скоріше</a:t>
            </a:r>
            <a:r>
              <a:rPr lang="ru-RU" sz="2700" dirty="0"/>
              <a:t>, </a:t>
            </a:r>
            <a:r>
              <a:rPr lang="ru-RU" sz="2700" dirty="0" err="1"/>
              <a:t>нагадують</a:t>
            </a:r>
            <a:r>
              <a:rPr lang="ru-RU" sz="2700" dirty="0"/>
              <a:t> </a:t>
            </a:r>
            <a:r>
              <a:rPr lang="ru-RU" sz="2700" dirty="0" err="1"/>
              <a:t>слабку</a:t>
            </a:r>
            <a:r>
              <a:rPr lang="ru-RU" sz="2700" dirty="0"/>
              <a:t> </a:t>
            </a:r>
            <a:r>
              <a:rPr lang="ru-RU" sz="2700" dirty="0" err="1"/>
              <a:t>імлу</a:t>
            </a:r>
            <a:r>
              <a:rPr lang="ru-RU" sz="2700" dirty="0"/>
              <a:t>, в </a:t>
            </a:r>
            <a:r>
              <a:rPr lang="ru-RU" sz="2700" dirty="0" err="1"/>
              <a:t>якій</a:t>
            </a:r>
            <a:r>
              <a:rPr lang="ru-RU" sz="2700" dirty="0"/>
              <a:t> видно </a:t>
            </a:r>
            <a:r>
              <a:rPr lang="ru-RU" sz="2700" dirty="0" err="1"/>
              <a:t>предмети</a:t>
            </a:r>
            <a:r>
              <a:rPr lang="ru-RU" sz="2700" dirty="0"/>
              <a:t> на </a:t>
            </a:r>
            <a:r>
              <a:rPr lang="ru-RU" sz="2700" dirty="0" err="1"/>
              <a:t>відстані</a:t>
            </a:r>
            <a:r>
              <a:rPr lang="ru-RU" sz="2700" dirty="0"/>
              <a:t> до 1 км.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94501"/>
            <a:ext cx="5472608" cy="6070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4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25488"/>
          </a:xfrm>
        </p:spPr>
        <p:txBody>
          <a:bodyPr/>
          <a:lstStyle/>
          <a:p>
            <a:pPr>
              <a:defRPr/>
            </a:pPr>
            <a:r>
              <a:rPr lang="uk-UA" dirty="0" smtClean="0"/>
              <a:t>Важливі відкриття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357188" y="857250"/>
          <a:ext cx="8501062" cy="578643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64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1610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 smtClean="0"/>
                        <a:t>Галілей</a:t>
                      </a:r>
                      <a:r>
                        <a:rPr lang="ru-RU" sz="1600" b="1" dirty="0" smtClean="0"/>
                        <a:t>  </a:t>
                      </a:r>
                      <a:r>
                        <a:rPr lang="ru-RU" sz="1600" b="1" dirty="0" err="1" smtClean="0"/>
                        <a:t>спостерігає</a:t>
                      </a:r>
                      <a:r>
                        <a:rPr lang="ru-RU" sz="1600" b="1" dirty="0" smtClean="0"/>
                        <a:t> і </a:t>
                      </a:r>
                      <a:r>
                        <a:rPr lang="ru-RU" sz="1600" b="1" dirty="0" err="1" smtClean="0"/>
                        <a:t>описує</a:t>
                      </a:r>
                      <a:r>
                        <a:rPr lang="ru-RU" sz="1600" b="1" dirty="0" smtClean="0"/>
                        <a:t> Венеру.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1639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 smtClean="0"/>
                        <a:t>Перші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спостереження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проходження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Венери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/>
                        <a:t>по диску </a:t>
                      </a:r>
                      <a:r>
                        <a:rPr lang="ru-RU" sz="1600" b="1" dirty="0" err="1" smtClean="0"/>
                        <a:t>Солнця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1958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 smtClean="0"/>
                        <a:t>Радіовимірювання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вказують</a:t>
                      </a:r>
                      <a:r>
                        <a:rPr lang="ru-RU" sz="1600" b="1" dirty="0" smtClean="0"/>
                        <a:t>  </a:t>
                      </a:r>
                      <a:r>
                        <a:rPr lang="ru-RU" sz="1600" b="1" dirty="0"/>
                        <a:t>на </a:t>
                      </a:r>
                      <a:r>
                        <a:rPr lang="ru-RU" sz="1600" b="1" dirty="0" err="1" smtClean="0"/>
                        <a:t>високу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/>
                        <a:t>температуру </a:t>
                      </a:r>
                      <a:r>
                        <a:rPr lang="ru-RU" sz="1600" b="1" dirty="0" err="1" smtClean="0"/>
                        <a:t>поверхні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1961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Радаром </a:t>
                      </a:r>
                      <a:r>
                        <a:rPr lang="ru-RU" sz="1600" b="1" dirty="0" err="1" smtClean="0"/>
                        <a:t>виміряно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період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обертання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навколо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вісі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/>
                        <a:t>(243 земных суток).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1962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</a:t>
                      </a:r>
                      <a:r>
                        <a:rPr lang="ru-RU" sz="1600" b="1" u="none" dirty="0"/>
                        <a:t>Маринер - 2" </a:t>
                      </a:r>
                      <a:r>
                        <a:rPr lang="ru-RU" sz="1600" b="1" dirty="0" smtClean="0"/>
                        <a:t>перший </a:t>
                      </a:r>
                      <a:r>
                        <a:rPr lang="ru-RU" sz="1600" b="1" dirty="0" err="1" smtClean="0"/>
                        <a:t>космічний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корабель</a:t>
                      </a:r>
                      <a:r>
                        <a:rPr lang="ru-RU" sz="1600" b="1" dirty="0"/>
                        <a:t>, </a:t>
                      </a:r>
                      <a:r>
                        <a:rPr lang="ru-RU" sz="1600" b="1" dirty="0" err="1" smtClean="0"/>
                        <a:t>що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долетів</a:t>
                      </a:r>
                      <a:r>
                        <a:rPr lang="ru-RU" sz="1600" b="1" dirty="0" smtClean="0"/>
                        <a:t> до </a:t>
                      </a:r>
                      <a:r>
                        <a:rPr lang="ru-RU" sz="1600" b="1" dirty="0" err="1" smtClean="0"/>
                        <a:t>Венери</a:t>
                      </a:r>
                      <a:r>
                        <a:rPr lang="ru-RU" sz="1600" b="1" dirty="0" smtClean="0"/>
                        <a:t>; </a:t>
                      </a:r>
                      <a:r>
                        <a:rPr lang="ru-RU" sz="1600" b="1" dirty="0" err="1" smtClean="0"/>
                        <a:t>він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підтвердив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високу</a:t>
                      </a:r>
                      <a:r>
                        <a:rPr lang="ru-RU" sz="1600" b="1" dirty="0" smtClean="0"/>
                        <a:t> температуру </a:t>
                      </a:r>
                      <a:r>
                        <a:rPr lang="ru-RU" sz="1600" b="1" dirty="0" err="1" smtClean="0"/>
                        <a:t>поверхні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1967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</a:t>
                      </a:r>
                      <a:r>
                        <a:rPr lang="ru-RU" sz="1600" b="1" u="none" dirty="0"/>
                        <a:t>Венера - 4</a:t>
                      </a:r>
                      <a:r>
                        <a:rPr lang="ru-RU" sz="1600" b="1" dirty="0"/>
                        <a:t>" провела </a:t>
                      </a:r>
                      <a:r>
                        <a:rPr lang="ru-RU" sz="1600" b="1" dirty="0" err="1" smtClean="0"/>
                        <a:t>перші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прямі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дослідження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атмосфери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Венери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1970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</a:t>
                      </a:r>
                      <a:r>
                        <a:rPr lang="ru-RU" sz="1600" b="1" u="none" dirty="0"/>
                        <a:t>Венера - 7</a:t>
                      </a:r>
                      <a:r>
                        <a:rPr lang="ru-RU" sz="1600" b="1" dirty="0"/>
                        <a:t>" </a:t>
                      </a:r>
                      <a:r>
                        <a:rPr lang="ru-RU" sz="1600" b="1" dirty="0" err="1" smtClean="0"/>
                        <a:t>здійнює</a:t>
                      </a:r>
                      <a:r>
                        <a:rPr lang="ru-RU" sz="1600" b="1" dirty="0" smtClean="0"/>
                        <a:t>  посадку і </a:t>
                      </a:r>
                      <a:r>
                        <a:rPr lang="ru-RU" sz="1600" b="1" dirty="0" err="1" smtClean="0"/>
                        <a:t>відсилає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дані</a:t>
                      </a:r>
                      <a:r>
                        <a:rPr lang="ru-RU" sz="1600" b="1" dirty="0" smtClean="0"/>
                        <a:t> на Землю.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1974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</a:t>
                      </a:r>
                      <a:r>
                        <a:rPr lang="ru-RU" sz="1600" b="1" u="none" dirty="0"/>
                        <a:t>Маринер </a:t>
                      </a:r>
                      <a:r>
                        <a:rPr lang="ru-RU" sz="1600" b="1" u="none" dirty="0" smtClean="0"/>
                        <a:t>– 10</a:t>
                      </a:r>
                      <a:r>
                        <a:rPr lang="ru-RU" sz="1600" b="1" dirty="0" smtClean="0"/>
                        <a:t>»  </a:t>
                      </a:r>
                      <a:r>
                        <a:rPr lang="ru-RU" sz="1600" b="1" dirty="0" err="1" smtClean="0"/>
                        <a:t>робить</a:t>
                      </a:r>
                      <a:r>
                        <a:rPr lang="ru-RU" sz="1600" b="1" dirty="0" smtClean="0"/>
                        <a:t> 4000 </a:t>
                      </a:r>
                      <a:r>
                        <a:rPr lang="ru-RU" sz="1600" b="1" dirty="0" err="1" smtClean="0"/>
                        <a:t>зображень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хмар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Венери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1975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</a:t>
                      </a:r>
                      <a:r>
                        <a:rPr lang="ru-RU" sz="1600" b="1" u="none" dirty="0"/>
                        <a:t>Венера - 9" </a:t>
                      </a:r>
                      <a:r>
                        <a:rPr lang="ru-RU" sz="1600" b="1" dirty="0"/>
                        <a:t>и "</a:t>
                      </a:r>
                      <a:r>
                        <a:rPr lang="ru-RU" sz="1600" b="1" u="none" dirty="0"/>
                        <a:t>Венера - 10" </a:t>
                      </a:r>
                      <a:r>
                        <a:rPr lang="ru-RU" sz="1600" b="1" dirty="0"/>
                        <a:t>передали </a:t>
                      </a:r>
                      <a:r>
                        <a:rPr lang="ru-RU" sz="1600" b="1" dirty="0" err="1" smtClean="0"/>
                        <a:t>перші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зображення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поверхні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1982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Посадка "</a:t>
                      </a:r>
                      <a:r>
                        <a:rPr lang="ru-RU" sz="1600" b="1" u="none" dirty="0"/>
                        <a:t>Венера - 13</a:t>
                      </a:r>
                      <a:r>
                        <a:rPr lang="ru-RU" sz="1600" b="1" dirty="0"/>
                        <a:t>" и "</a:t>
                      </a:r>
                      <a:r>
                        <a:rPr lang="ru-RU" sz="1600" b="1" u="none" dirty="0"/>
                        <a:t>Венера - 14</a:t>
                      </a:r>
                      <a:r>
                        <a:rPr lang="ru-RU" sz="1600" b="1" dirty="0"/>
                        <a:t>". </a:t>
                      </a:r>
                      <a:r>
                        <a:rPr lang="ru-RU" sz="1600" b="1" dirty="0" err="1" smtClean="0"/>
                        <a:t>Аналіз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поверхневих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порід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54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/>
                        <a:t>1990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 smtClean="0"/>
                        <a:t>Космічний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корабель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/>
                        <a:t>"</a:t>
                      </a:r>
                      <a:r>
                        <a:rPr lang="ru-RU" sz="1600" b="1" dirty="0" err="1"/>
                        <a:t>Магелан</a:t>
                      </a:r>
                      <a:r>
                        <a:rPr lang="ru-RU" sz="1600" b="1" dirty="0"/>
                        <a:t>" </a:t>
                      </a:r>
                      <a:r>
                        <a:rPr lang="ru-RU" sz="1600" b="1" dirty="0" err="1" smtClean="0"/>
                        <a:t>починає</a:t>
                      </a:r>
                      <a:r>
                        <a:rPr lang="ru-RU" sz="1600" b="1" dirty="0" smtClean="0"/>
                        <a:t>  </a:t>
                      </a:r>
                      <a:r>
                        <a:rPr lang="ru-RU" sz="1600" b="1" dirty="0" err="1" smtClean="0"/>
                        <a:t>детальне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радарне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картографування</a:t>
                      </a:r>
                      <a:r>
                        <a:rPr lang="ru-RU" sz="1600" b="1" dirty="0" smtClean="0"/>
                        <a:t>.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0" marR="6310" marT="6310" marB="631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82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91200"/>
            <a:ext cx="8915400" cy="152400"/>
          </a:xfrm>
        </p:spPr>
        <p:txBody>
          <a:bodyPr>
            <a:normAutofit fontScale="90000"/>
          </a:bodyPr>
          <a:lstStyle/>
          <a:p>
            <a:r>
              <a:rPr lang="ru-RU" sz="3600" b="1" i="1" dirty="0" err="1">
                <a:solidFill>
                  <a:schemeClr val="bg1"/>
                </a:solidFill>
              </a:rPr>
              <a:t>Апарат</a:t>
            </a:r>
            <a:r>
              <a:rPr lang="ru-RU" sz="3600" b="1" i="1" dirty="0">
                <a:solidFill>
                  <a:schemeClr val="bg1"/>
                </a:solidFill>
              </a:rPr>
              <a:t> «Магеллан</a:t>
            </a:r>
            <a:r>
              <a:rPr lang="ru-RU" sz="3600" b="1" i="1" dirty="0" smtClean="0">
                <a:solidFill>
                  <a:schemeClr val="bg1"/>
                </a:solidFill>
              </a:rPr>
              <a:t>» та «Венера – 1»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pic>
        <p:nvPicPr>
          <p:cNvPr id="28676" name="Picture 4" descr="1001174_PH085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0"/>
            <a:ext cx="4572000" cy="4953000"/>
          </a:xfrm>
          <a:prstGeom prst="rect">
            <a:avLst/>
          </a:prstGeom>
          <a:noFill/>
        </p:spPr>
      </p:pic>
      <p:pic>
        <p:nvPicPr>
          <p:cNvPr id="4" name="Picture 4" descr="Venera_1_spacecraf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184" y="0"/>
            <a:ext cx="44958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640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Mariner_3_and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048000" cy="1143000"/>
          </a:xfrm>
        </p:spPr>
        <p:txBody>
          <a:bodyPr/>
          <a:lstStyle/>
          <a:p>
            <a:r>
              <a:rPr lang="ru-RU" sz="3600" b="1" i="1">
                <a:solidFill>
                  <a:schemeClr val="bg1"/>
                </a:solidFill>
              </a:rPr>
              <a:t>Маринер-4</a:t>
            </a:r>
          </a:p>
        </p:txBody>
      </p:sp>
    </p:spTree>
    <p:extLst>
      <p:ext uri="{BB962C8B-B14F-4D97-AF65-F5344CB8AC3E}">
        <p14:creationId xmlns:p14="http://schemas.microsoft.com/office/powerpoint/2010/main" val="5002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mariner-2-wallpaper-na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200400" cy="1143000"/>
          </a:xfrm>
          <a:noFill/>
          <a:ln/>
        </p:spPr>
        <p:txBody>
          <a:bodyPr/>
          <a:lstStyle/>
          <a:p>
            <a:r>
              <a:rPr lang="ru-RU" sz="3600" b="1" i="1" dirty="0">
                <a:solidFill>
                  <a:srgbClr val="FFFF00"/>
                </a:solidFill>
              </a:rPr>
              <a:t>Маринер- 2</a:t>
            </a:r>
          </a:p>
        </p:txBody>
      </p:sp>
    </p:spTree>
    <p:extLst>
      <p:ext uri="{BB962C8B-B14F-4D97-AF65-F5344CB8AC3E}">
        <p14:creationId xmlns:p14="http://schemas.microsoft.com/office/powerpoint/2010/main" val="4373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marin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638800" y="228600"/>
            <a:ext cx="3200400" cy="1143000"/>
          </a:xfrm>
        </p:spPr>
        <p:txBody>
          <a:bodyPr/>
          <a:lstStyle/>
          <a:p>
            <a:r>
              <a:rPr lang="ru-RU" sz="3600" b="1" i="1" dirty="0"/>
              <a:t>Маринер-10</a:t>
            </a:r>
          </a:p>
        </p:txBody>
      </p:sp>
    </p:spTree>
    <p:extLst>
      <p:ext uri="{BB962C8B-B14F-4D97-AF65-F5344CB8AC3E}">
        <p14:creationId xmlns:p14="http://schemas.microsoft.com/office/powerpoint/2010/main" val="39980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Pioneer_pro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14932" cy="1143000"/>
          </a:xfrm>
          <a:noFill/>
          <a:ln/>
        </p:spPr>
        <p:txBody>
          <a:bodyPr/>
          <a:lstStyle/>
          <a:p>
            <a:r>
              <a:rPr lang="ru-RU" sz="3200" b="1" i="1" dirty="0">
                <a:solidFill>
                  <a:srgbClr val="FFFF00"/>
                </a:solidFill>
              </a:rPr>
              <a:t>Піонер-Венера-2</a:t>
            </a:r>
          </a:p>
        </p:txBody>
      </p:sp>
    </p:spTree>
    <p:extLst>
      <p:ext uri="{BB962C8B-B14F-4D97-AF65-F5344CB8AC3E}">
        <p14:creationId xmlns:p14="http://schemas.microsoft.com/office/powerpoint/2010/main" val="15368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1338990789_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ru-RU" sz="4000" b="1" i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Проходження по диску Сонця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005064"/>
            <a:ext cx="8229600" cy="19812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2400" b="1" i="1" dirty="0" smtClean="0">
                <a:solidFill>
                  <a:srgbClr val="FFFF00"/>
                </a:solidFill>
              </a:rPr>
              <a:t>    </a:t>
            </a:r>
            <a:r>
              <a:rPr lang="ru-RU" sz="2400" b="1" i="1" dirty="0" smtClean="0">
                <a:solidFill>
                  <a:srgbClr val="FFFF00"/>
                </a:solidFill>
              </a:rPr>
              <a:t>Так як Венера є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внутрішньою</a:t>
            </a:r>
            <a:r>
              <a:rPr lang="ru-RU" sz="2400" b="1" i="1" dirty="0" smtClean="0">
                <a:solidFill>
                  <a:srgbClr val="FFFF00"/>
                </a:solidFill>
              </a:rPr>
              <a:t> планетою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Сонячної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системи</a:t>
            </a:r>
            <a:r>
              <a:rPr lang="ru-RU" sz="2400" b="1" i="1" dirty="0" smtClean="0">
                <a:solidFill>
                  <a:srgbClr val="FFFF00"/>
                </a:solidFill>
              </a:rPr>
              <a:t> по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відношенню</a:t>
            </a:r>
            <a:r>
              <a:rPr lang="ru-RU" sz="2400" b="1" i="1" dirty="0" smtClean="0">
                <a:solidFill>
                  <a:srgbClr val="FFFF00"/>
                </a:solidFill>
              </a:rPr>
              <a:t> до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Землі</a:t>
            </a:r>
            <a:r>
              <a:rPr lang="ru-RU" sz="2400" b="1" i="1" dirty="0" smtClean="0">
                <a:solidFill>
                  <a:srgbClr val="FFFF00"/>
                </a:solidFill>
              </a:rPr>
              <a:t>,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її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мешканець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може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спостерігати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проходження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Венери</a:t>
            </a:r>
            <a:r>
              <a:rPr lang="ru-RU" sz="2400" b="1" i="1" dirty="0" smtClean="0">
                <a:solidFill>
                  <a:srgbClr val="FFFF00"/>
                </a:solidFill>
              </a:rPr>
              <a:t> по диску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Сонця</a:t>
            </a:r>
            <a:r>
              <a:rPr lang="ru-RU" sz="2400" b="1" i="1" dirty="0" smtClean="0">
                <a:solidFill>
                  <a:srgbClr val="FFFF00"/>
                </a:solidFill>
              </a:rPr>
              <a:t>, коли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із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Землі</a:t>
            </a:r>
            <a:r>
              <a:rPr lang="ru-RU" sz="2400" b="1" i="1" dirty="0" smtClean="0">
                <a:solidFill>
                  <a:srgbClr val="FFFF00"/>
                </a:solidFill>
              </a:rPr>
              <a:t> в телескоп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ця</a:t>
            </a:r>
            <a:r>
              <a:rPr lang="ru-RU" sz="2400" b="1" i="1" dirty="0" smtClean="0">
                <a:solidFill>
                  <a:srgbClr val="FFFF00"/>
                </a:solidFill>
              </a:rPr>
              <a:t> планета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постає</a:t>
            </a:r>
            <a:r>
              <a:rPr lang="ru-RU" sz="2400" b="1" i="1" dirty="0" smtClean="0">
                <a:solidFill>
                  <a:srgbClr val="FFFF00"/>
                </a:solidFill>
              </a:rPr>
              <a:t> у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вигляді</a:t>
            </a:r>
            <a:r>
              <a:rPr lang="ru-RU" sz="2400" b="1" i="1" dirty="0" smtClean="0">
                <a:solidFill>
                  <a:srgbClr val="FFFF00"/>
                </a:solidFill>
              </a:rPr>
              <a:t> маленького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чорного</a:t>
            </a:r>
            <a:r>
              <a:rPr lang="ru-RU" sz="2400" b="1" i="1" dirty="0" smtClean="0">
                <a:solidFill>
                  <a:srgbClr val="FFFF00"/>
                </a:solidFill>
              </a:rPr>
              <a:t> диска на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тлі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величезного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світила</a:t>
            </a:r>
            <a:r>
              <a:rPr lang="ru-RU" sz="2400" b="1" i="1" dirty="0" smtClean="0">
                <a:solidFill>
                  <a:srgbClr val="FFFF00"/>
                </a:solidFill>
              </a:rPr>
              <a:t>.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Однак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це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астрономічне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явище</a:t>
            </a:r>
            <a:r>
              <a:rPr lang="ru-RU" sz="2400" b="1" i="1" dirty="0" smtClean="0">
                <a:solidFill>
                  <a:srgbClr val="FFFF00"/>
                </a:solidFill>
              </a:rPr>
              <a:t> -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одне</a:t>
            </a:r>
            <a:r>
              <a:rPr lang="ru-RU" sz="2400" b="1" i="1" dirty="0" smtClean="0">
                <a:solidFill>
                  <a:srgbClr val="FFFF00"/>
                </a:solidFill>
              </a:rPr>
              <a:t> з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найрідкісніших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можливих</a:t>
            </a:r>
            <a:r>
              <a:rPr lang="ru-RU" sz="2400" b="1" i="1" dirty="0" smtClean="0">
                <a:solidFill>
                  <a:srgbClr val="FFFF00"/>
                </a:solidFill>
              </a:rPr>
              <a:t> для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спостереження</a:t>
            </a:r>
            <a:r>
              <a:rPr lang="ru-RU" sz="2400" b="1" i="1" dirty="0" smtClean="0">
                <a:solidFill>
                  <a:srgbClr val="FFFF00"/>
                </a:solidFill>
              </a:rPr>
              <a:t> з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поверхні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Землі</a:t>
            </a:r>
            <a:r>
              <a:rPr lang="ru-RU" sz="2000" b="1" i="1" dirty="0" smtClean="0">
                <a:solidFill>
                  <a:srgbClr val="FFFF00"/>
                </a:solidFill>
              </a:rPr>
              <a:t>. 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f61c49d779ce38315370c3c6a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Життя на Венері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FFFF00"/>
                </a:solidFill>
              </a:rPr>
              <a:t>      </a:t>
            </a:r>
            <a:r>
              <a:rPr lang="ru-RU" sz="2800" b="1" i="1" dirty="0">
                <a:solidFill>
                  <a:srgbClr val="FFFF00"/>
                </a:solidFill>
              </a:rPr>
              <a:t>Про </a:t>
            </a:r>
            <a:r>
              <a:rPr lang="ru-RU" sz="2800" b="1" i="1" dirty="0" err="1">
                <a:solidFill>
                  <a:srgbClr val="FFFF00"/>
                </a:solidFill>
              </a:rPr>
              <a:t>можливість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існування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життя</a:t>
            </a:r>
            <a:r>
              <a:rPr lang="ru-RU" sz="2800" b="1" i="1" dirty="0">
                <a:solidFill>
                  <a:srgbClr val="FFFF00"/>
                </a:solidFill>
              </a:rPr>
              <a:t> на </a:t>
            </a:r>
            <a:r>
              <a:rPr lang="ru-RU" sz="2800" b="1" i="1" dirty="0" err="1">
                <a:solidFill>
                  <a:srgbClr val="FFFF00"/>
                </a:solidFill>
              </a:rPr>
              <a:t>Венері</a:t>
            </a:r>
            <a:r>
              <a:rPr lang="ru-RU" sz="2800" b="1" i="1" dirty="0">
                <a:solidFill>
                  <a:srgbClr val="FFFF00"/>
                </a:solidFill>
              </a:rPr>
              <a:t> говорили </a:t>
            </a:r>
            <a:r>
              <a:rPr lang="ru-RU" sz="2800" b="1" i="1" dirty="0" err="1">
                <a:solidFill>
                  <a:srgbClr val="FFFF00"/>
                </a:solidFill>
              </a:rPr>
              <a:t>десятиліттями</a:t>
            </a:r>
            <a:r>
              <a:rPr lang="ru-RU" sz="2800" b="1" i="1" dirty="0">
                <a:solidFill>
                  <a:srgbClr val="FFFF00"/>
                </a:solidFill>
              </a:rPr>
              <a:t>, </a:t>
            </a:r>
            <a:r>
              <a:rPr lang="ru-RU" sz="2800" b="1" i="1" dirty="0" err="1">
                <a:solidFill>
                  <a:srgbClr val="FFFF00"/>
                </a:solidFill>
              </a:rPr>
              <a:t>але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з</a:t>
            </a:r>
            <a:r>
              <a:rPr lang="ru-RU" sz="2800" b="1" i="1" dirty="0">
                <a:solidFill>
                  <a:srgbClr val="FFFF00"/>
                </a:solidFill>
              </a:rPr>
              <a:t> 1950 року </a:t>
            </a:r>
            <a:r>
              <a:rPr lang="ru-RU" sz="2800" b="1" i="1" dirty="0" err="1">
                <a:solidFill>
                  <a:srgbClr val="FFFF00"/>
                </a:solidFill>
              </a:rPr>
              <a:t>це</a:t>
            </a:r>
            <a:r>
              <a:rPr lang="ru-RU" sz="2800" b="1" i="1" dirty="0">
                <a:solidFill>
                  <a:srgbClr val="FFFF00"/>
                </a:solidFill>
              </a:rPr>
              <a:t> стало </a:t>
            </a:r>
            <a:r>
              <a:rPr lang="ru-RU" sz="2800" b="1" i="1" dirty="0" err="1">
                <a:solidFill>
                  <a:srgbClr val="FFFF00"/>
                </a:solidFill>
              </a:rPr>
              <a:t>здаватися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неможливим</a:t>
            </a:r>
            <a:r>
              <a:rPr lang="ru-RU" sz="2800" b="1" i="1" dirty="0">
                <a:solidFill>
                  <a:srgbClr val="FFFF00"/>
                </a:solidFill>
              </a:rPr>
              <a:t>. Венера </a:t>
            </a:r>
            <a:r>
              <a:rPr lang="ru-RU" sz="2800" b="1" i="1" dirty="0" err="1">
                <a:solidFill>
                  <a:srgbClr val="FFFF00"/>
                </a:solidFill>
              </a:rPr>
              <a:t>перебуває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набагато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ближче</a:t>
            </a:r>
            <a:r>
              <a:rPr lang="ru-RU" sz="2800" b="1" i="1" dirty="0">
                <a:solidFill>
                  <a:srgbClr val="FFFF00"/>
                </a:solidFill>
              </a:rPr>
              <a:t> до </a:t>
            </a:r>
            <a:r>
              <a:rPr lang="ru-RU" sz="2800" b="1" i="1" dirty="0" err="1">
                <a:solidFill>
                  <a:srgbClr val="FFFF00"/>
                </a:solidFill>
              </a:rPr>
              <a:t>Сонця</a:t>
            </a:r>
            <a:r>
              <a:rPr lang="ru-RU" sz="2800" b="1" i="1" dirty="0">
                <a:solidFill>
                  <a:srgbClr val="FFFF00"/>
                </a:solidFill>
              </a:rPr>
              <a:t>, </a:t>
            </a:r>
            <a:r>
              <a:rPr lang="ru-RU" sz="2800" b="1" i="1" dirty="0" err="1">
                <a:solidFill>
                  <a:srgbClr val="FFFF00"/>
                </a:solidFill>
              </a:rPr>
              <a:t>ніж</a:t>
            </a:r>
            <a:r>
              <a:rPr lang="ru-RU" sz="2800" b="1" i="1" dirty="0">
                <a:solidFill>
                  <a:srgbClr val="FFFF00"/>
                </a:solidFill>
              </a:rPr>
              <a:t> Земля, температура </a:t>
            </a:r>
            <a:r>
              <a:rPr lang="ru-RU" sz="2800" b="1" i="1" dirty="0" err="1">
                <a:solidFill>
                  <a:srgbClr val="FFFF00"/>
                </a:solidFill>
              </a:rPr>
              <a:t>її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поверхні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дуже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висока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досягає</a:t>
            </a:r>
            <a:r>
              <a:rPr lang="ru-RU" sz="2800" b="1" i="1" dirty="0">
                <a:solidFill>
                  <a:srgbClr val="FFFF00"/>
                </a:solidFill>
              </a:rPr>
              <a:t> +500 ° С (700 К), а </a:t>
            </a:r>
            <a:r>
              <a:rPr lang="ru-RU" sz="2800" b="1" i="1" dirty="0" err="1">
                <a:solidFill>
                  <a:srgbClr val="FFFF00"/>
                </a:solidFill>
              </a:rPr>
              <a:t>також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якщо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врахувати</a:t>
            </a:r>
            <a:r>
              <a:rPr lang="ru-RU" sz="2800" b="1" i="1" dirty="0">
                <a:solidFill>
                  <a:srgbClr val="FFFF00"/>
                </a:solidFill>
              </a:rPr>
              <a:t> той факт, </a:t>
            </a:r>
            <a:r>
              <a:rPr lang="ru-RU" sz="2800" b="1" i="1" dirty="0" err="1">
                <a:solidFill>
                  <a:srgbClr val="FFFF00"/>
                </a:solidFill>
              </a:rPr>
              <a:t>що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атмосферний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тиск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Венери</a:t>
            </a:r>
            <a:r>
              <a:rPr lang="ru-RU" sz="2800" b="1" i="1" dirty="0">
                <a:solidFill>
                  <a:srgbClr val="FFFF00"/>
                </a:solidFill>
              </a:rPr>
              <a:t> в 90 </a:t>
            </a:r>
            <a:r>
              <a:rPr lang="ru-RU" sz="2800" b="1" i="1" dirty="0" err="1">
                <a:solidFill>
                  <a:srgbClr val="FFFF00"/>
                </a:solidFill>
              </a:rPr>
              <a:t>разів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вище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тиску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Землі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наявність</a:t>
            </a:r>
            <a:r>
              <a:rPr lang="ru-RU" sz="2800" b="1" i="1" dirty="0">
                <a:solidFill>
                  <a:srgbClr val="FFFF00"/>
                </a:solidFill>
              </a:rPr>
              <a:t> пристойного парникового </a:t>
            </a:r>
            <a:r>
              <a:rPr lang="ru-RU" sz="2800" b="1" i="1" dirty="0" err="1">
                <a:solidFill>
                  <a:srgbClr val="FFFF00"/>
                </a:solidFill>
              </a:rPr>
              <a:t>ефекту</a:t>
            </a:r>
            <a:r>
              <a:rPr lang="ru-RU" sz="2800" b="1" i="1" dirty="0">
                <a:solidFill>
                  <a:srgbClr val="FFFF00"/>
                </a:solidFill>
              </a:rPr>
              <a:t>, </a:t>
            </a:r>
            <a:r>
              <a:rPr lang="ru-RU" sz="2800" b="1" i="1" dirty="0" err="1">
                <a:solidFill>
                  <a:srgbClr val="FFFF00"/>
                </a:solidFill>
              </a:rPr>
              <a:t>роблять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життя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дуже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малоймовірним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явищем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тільки</a:t>
            </a:r>
            <a:r>
              <a:rPr lang="ru-RU" sz="2800" b="1" i="1" dirty="0">
                <a:solidFill>
                  <a:srgbClr val="FFFF00"/>
                </a:solidFill>
              </a:rPr>
              <a:t> у </a:t>
            </a:r>
            <a:r>
              <a:rPr lang="ru-RU" sz="2800" b="1" i="1" dirty="0" err="1">
                <a:solidFill>
                  <a:srgbClr val="FFFF00"/>
                </a:solidFill>
              </a:rPr>
              <a:t>верхніх</a:t>
            </a:r>
            <a:r>
              <a:rPr lang="ru-RU" sz="2800" b="1" i="1" dirty="0">
                <a:solidFill>
                  <a:srgbClr val="FFFF00"/>
                </a:solidFill>
              </a:rPr>
              <a:t> шарах </a:t>
            </a:r>
            <a:r>
              <a:rPr lang="ru-RU" sz="2800" b="1" i="1" dirty="0" err="1">
                <a:solidFill>
                  <a:srgbClr val="FFFF00"/>
                </a:solidFill>
              </a:rPr>
              <a:t>атмосфери</a:t>
            </a:r>
            <a:r>
              <a:rPr lang="ru-RU" sz="2800" b="1" i="1" dirty="0">
                <a:solidFill>
                  <a:srgbClr val="FFFF00"/>
                </a:solidFill>
              </a:rPr>
              <a:t>, далеко </a:t>
            </a:r>
            <a:r>
              <a:rPr lang="ru-RU" sz="2800" b="1" i="1" dirty="0" err="1">
                <a:solidFill>
                  <a:srgbClr val="FFFF00"/>
                </a:solidFill>
              </a:rPr>
              <a:t>від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поверхні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планети</a:t>
            </a:r>
            <a:r>
              <a:rPr lang="ru-RU" sz="2800" b="1" i="1" dirty="0">
                <a:solidFill>
                  <a:srgbClr val="FFFF00"/>
                </a:solidFill>
              </a:rPr>
              <a:t>, </a:t>
            </a:r>
            <a:r>
              <a:rPr lang="ru-RU" sz="2800" b="1" i="1" dirty="0" err="1">
                <a:solidFill>
                  <a:srgbClr val="FFFF00"/>
                </a:solidFill>
              </a:rPr>
              <a:t>умови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віддалено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прийнятні</a:t>
            </a:r>
            <a:r>
              <a:rPr lang="ru-RU" sz="2800" b="1" i="1" dirty="0">
                <a:solidFill>
                  <a:srgbClr val="FFFF00"/>
                </a:solidFill>
              </a:rPr>
              <a:t> для </a:t>
            </a:r>
            <a:r>
              <a:rPr lang="ru-RU" sz="2800" b="1" i="1" dirty="0" err="1">
                <a:solidFill>
                  <a:srgbClr val="FFFF00"/>
                </a:solidFill>
              </a:rPr>
              <a:t>підтримки</a:t>
            </a:r>
            <a:r>
              <a:rPr lang="ru-RU" sz="2800" b="1" i="1" dirty="0">
                <a:solidFill>
                  <a:srgbClr val="FFFF00"/>
                </a:solidFill>
              </a:rPr>
              <a:t> </a:t>
            </a:r>
            <a:r>
              <a:rPr lang="ru-RU" sz="2800" b="1" i="1" dirty="0" err="1">
                <a:solidFill>
                  <a:srgbClr val="FFFF00"/>
                </a:solidFill>
              </a:rPr>
              <a:t>життя</a:t>
            </a:r>
            <a:r>
              <a:rPr lang="ru-RU" sz="2800" b="1" i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002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80" name="Picture 4" descr="slide-21-728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6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02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slide-22-7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5715000"/>
            <a:ext cx="8229600" cy="53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2400" b="1" i="1" smtClean="0">
                <a:solidFill>
                  <a:schemeClr val="bg1"/>
                </a:solidFill>
              </a:rPr>
              <a:t>Венера. Юпітер. Місяць. 02.12.2008</a:t>
            </a:r>
            <a:endParaRPr lang="ru-RU" sz="2400" b="1" i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8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slide-23-7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1400" y="5943600"/>
            <a:ext cx="8229600" cy="71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2400" b="1" i="1" smtClean="0">
                <a:solidFill>
                  <a:schemeClr val="bg1"/>
                </a:solidFill>
              </a:rPr>
              <a:t>Місяць. Венера. Марс. 01.12.2002</a:t>
            </a:r>
            <a:endParaRPr lang="ru-RU" sz="2400" b="1" i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188913"/>
            <a:ext cx="1835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 b="1" i="1"/>
              <a:t>Земля</a:t>
            </a:r>
            <a:r>
              <a:rPr lang="ru-RU" sz="2800" b="1"/>
              <a:t> —</a:t>
            </a:r>
            <a:r>
              <a:rPr lang="ru-RU" sz="2000" b="1"/>
              <a:t> </a:t>
            </a:r>
          </a:p>
        </p:txBody>
      </p:sp>
      <p:pic>
        <p:nvPicPr>
          <p:cNvPr id="7178" name="Picture 10" descr="0"/>
          <p:cNvPicPr>
            <a:picLocks noChangeAspect="1" noChangeArrowheads="1"/>
          </p:cNvPicPr>
          <p:nvPr/>
        </p:nvPicPr>
        <p:blipFill>
          <a:blip r:embed="rId2"/>
          <a:srcRect b="16176"/>
          <a:stretch>
            <a:fillRect/>
          </a:stretch>
        </p:blipFill>
        <p:spPr bwMode="auto">
          <a:xfrm>
            <a:off x="0" y="1412875"/>
            <a:ext cx="8893175" cy="4392613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1475656" y="260350"/>
            <a:ext cx="7488957" cy="1200329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</a:rPr>
              <a:t>третя від Сонця  планета  Сонячної системи,  найбільша за діаметром, масою та щільністю серед планет земної групи</a:t>
            </a:r>
            <a:r>
              <a:rPr lang="uk-UA" sz="2000" b="1" dirty="0"/>
              <a:t>.</a:t>
            </a: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1116013" y="765175"/>
            <a:ext cx="3024187" cy="2087563"/>
          </a:xfrm>
          <a:prstGeom prst="line">
            <a:avLst/>
          </a:prstGeom>
          <a:noFill/>
          <a:ln w="31750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107504" y="5913438"/>
            <a:ext cx="8785671" cy="830997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FFFF00"/>
                </a:solidFill>
              </a:rPr>
              <a:t>Середня відстань від Землі до Сонця 150 </a:t>
            </a:r>
            <a:r>
              <a:rPr lang="uk-UA" sz="2400" b="1" dirty="0" err="1">
                <a:solidFill>
                  <a:srgbClr val="FFFF00"/>
                </a:solidFill>
              </a:rPr>
              <a:t>млн.км</a:t>
            </a:r>
            <a:r>
              <a:rPr lang="uk-UA" sz="2400" b="1" dirty="0">
                <a:solidFill>
                  <a:srgbClr val="FFFF00"/>
                </a:solidFill>
              </a:rPr>
              <a:t>. – </a:t>
            </a:r>
            <a:br>
              <a:rPr lang="uk-UA" sz="2400" b="1" dirty="0">
                <a:solidFill>
                  <a:srgbClr val="FFFF00"/>
                </a:solidFill>
              </a:rPr>
            </a:br>
            <a:r>
              <a:rPr lang="uk-UA" sz="2400" b="1" dirty="0">
                <a:solidFill>
                  <a:srgbClr val="FFFF00"/>
                </a:solidFill>
              </a:rPr>
              <a:t>названа  астрономічною одиницею (1 </a:t>
            </a:r>
            <a:r>
              <a:rPr lang="uk-UA" sz="2400" b="1" dirty="0" err="1">
                <a:solidFill>
                  <a:srgbClr val="FFFF00"/>
                </a:solidFill>
              </a:rPr>
              <a:t>а.о</a:t>
            </a:r>
            <a:r>
              <a:rPr lang="uk-UA" sz="2400" b="1" dirty="0">
                <a:solidFill>
                  <a:srgbClr val="FFFF00"/>
                </a:solidFill>
              </a:rPr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241266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/>
      <p:bldP spid="7180" grpId="0" animBg="1"/>
      <p:bldP spid="718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1230621404_earth_life_vec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2711450" cy="3024188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813557" y="34033"/>
            <a:ext cx="6121375" cy="3539430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>
                <a:solidFill>
                  <a:srgbClr val="FFFF00"/>
                </a:solidFill>
              </a:rPr>
              <a:t>Земля – це єдине відоме на даний момент  тіло Сонячної системи, зокрема  і Всесвіту  взагалі, населене живими істотами. </a:t>
            </a:r>
            <a:r>
              <a:rPr lang="en-US" sz="2800" b="1" dirty="0">
                <a:solidFill>
                  <a:srgbClr val="FFFF00"/>
                </a:solidFill>
              </a:rPr>
              <a:t/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uk-UA" sz="2800" b="1" dirty="0">
                <a:solidFill>
                  <a:srgbClr val="FFFF00"/>
                </a:solidFill>
              </a:rPr>
              <a:t>Земля оточена потужною газовою атмосферою. Основними компонентами якої є азот</a:t>
            </a:r>
            <a:r>
              <a:rPr lang="en-US" sz="2800" b="1" dirty="0">
                <a:solidFill>
                  <a:srgbClr val="FFFF00"/>
                </a:solidFill>
              </a:rPr>
              <a:t> (N</a:t>
            </a:r>
            <a:r>
              <a:rPr lang="en-US" sz="2800" b="1" baseline="-25000" dirty="0">
                <a:solidFill>
                  <a:srgbClr val="FFFF00"/>
                </a:solidFill>
              </a:rPr>
              <a:t>2</a:t>
            </a:r>
            <a:r>
              <a:rPr lang="en-US" sz="2800" b="1" dirty="0">
                <a:solidFill>
                  <a:srgbClr val="FFFF00"/>
                </a:solidFill>
              </a:rPr>
              <a:t>)</a:t>
            </a:r>
            <a:r>
              <a:rPr lang="uk-UA" sz="2800" b="1" dirty="0">
                <a:solidFill>
                  <a:srgbClr val="FFFF00"/>
                </a:solidFill>
              </a:rPr>
              <a:t> і кисень</a:t>
            </a:r>
            <a:r>
              <a:rPr lang="en-US" sz="2800" b="1" dirty="0">
                <a:solidFill>
                  <a:srgbClr val="FFFF00"/>
                </a:solidFill>
              </a:rPr>
              <a:t> (O</a:t>
            </a:r>
            <a:r>
              <a:rPr lang="en-US" sz="2800" b="1" baseline="-25000" dirty="0">
                <a:solidFill>
                  <a:srgbClr val="FFFF00"/>
                </a:solidFill>
              </a:rPr>
              <a:t>2</a:t>
            </a:r>
            <a:r>
              <a:rPr lang="en-US" sz="2800" b="1" dirty="0">
                <a:solidFill>
                  <a:srgbClr val="FFFF00"/>
                </a:solidFill>
              </a:rPr>
              <a:t>)</a:t>
            </a:r>
            <a:r>
              <a:rPr lang="uk-UA" sz="2800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8201" name="Picture 9" descr="ANd9GcRPCbsuX4EqT95EHRKgEgvS15Yh3J3_3fnb0EHyzkTdTvF7IPQc3OPGtVNUDw"/>
          <p:cNvPicPr>
            <a:picLocks noChangeAspect="1" noChangeArrowheads="1"/>
          </p:cNvPicPr>
          <p:nvPr/>
        </p:nvPicPr>
        <p:blipFill>
          <a:blip r:embed="rId3"/>
          <a:srcRect r="4871"/>
          <a:stretch>
            <a:fillRect/>
          </a:stretch>
        </p:blipFill>
        <p:spPr bwMode="auto">
          <a:xfrm>
            <a:off x="179388" y="3573463"/>
            <a:ext cx="4248150" cy="2970212"/>
          </a:xfrm>
          <a:prstGeom prst="rect">
            <a:avLst/>
          </a:prstGeom>
          <a:noFill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73463"/>
            <a:ext cx="4356100" cy="2965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4396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9388" y="358726"/>
            <a:ext cx="8785225" cy="2308324"/>
          </a:xfrm>
          <a:prstGeom prst="rect">
            <a:avLst/>
          </a:prstGeom>
          <a:solidFill>
            <a:srgbClr val="000080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uk-UA" sz="2400" b="1" dirty="0"/>
              <a:t>Зе</a:t>
            </a:r>
            <a:r>
              <a:rPr lang="uk-UA" sz="2400" b="1" dirty="0">
                <a:solidFill>
                  <a:srgbClr val="FFFF00"/>
                </a:solidFill>
              </a:rPr>
              <a:t>мля взаємодіє з іншими об'єктами в Космосі, включаючи Сонце І Місяць. Земля обертається навколо Сонця і  робить навколо нього повний оберт  приблизно за </a:t>
            </a:r>
            <a:r>
              <a:rPr lang="uk-UA" sz="2400" dirty="0">
                <a:solidFill>
                  <a:srgbClr val="FFFF00"/>
                </a:solidFill>
                <a:latin typeface="Arial Black" pitchFamily="34" charset="0"/>
              </a:rPr>
              <a:t>365,26</a:t>
            </a:r>
            <a:r>
              <a:rPr lang="uk-UA" sz="2400" b="1" dirty="0">
                <a:solidFill>
                  <a:srgbClr val="FFFF00"/>
                </a:solidFill>
              </a:rPr>
              <a:t> діб. </a:t>
            </a:r>
            <a:r>
              <a:rPr lang="en-US" sz="2400" b="1" dirty="0">
                <a:solidFill>
                  <a:srgbClr val="FFFF00"/>
                </a:solidFill>
              </a:rPr>
              <a:t/>
            </a:r>
            <a:br>
              <a:rPr lang="en-US" sz="2400" b="1" dirty="0">
                <a:solidFill>
                  <a:srgbClr val="FFFF00"/>
                </a:solidFill>
              </a:rPr>
            </a:br>
            <a:r>
              <a:rPr lang="uk-UA" sz="2400" b="1" dirty="0">
                <a:solidFill>
                  <a:srgbClr val="FFFF00"/>
                </a:solidFill>
              </a:rPr>
              <a:t>Цей відрізок часу — сидеричний рік Землі. </a:t>
            </a:r>
          </a:p>
          <a:p>
            <a:pPr algn="ctr"/>
            <a:r>
              <a:rPr lang="uk-UA" sz="2400" b="1" dirty="0">
                <a:solidFill>
                  <a:srgbClr val="FFFF00"/>
                </a:solidFill>
              </a:rPr>
              <a:t>За кожні 4 оберти накопичується ще одна доба, тому кожен 4-ий рік – високосний (додається одна доба).</a:t>
            </a:r>
          </a:p>
        </p:txBody>
      </p:sp>
      <p:pic>
        <p:nvPicPr>
          <p:cNvPr id="10245" name="Picture 5" descr="vokrug_soln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997200"/>
            <a:ext cx="5689600" cy="3667125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3915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625" y="571500"/>
            <a:ext cx="8229600" cy="706438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uk-UA" sz="4000" dirty="0" smtClean="0"/>
              <a:t>Планета Земля</a:t>
            </a:r>
            <a:br>
              <a:rPr lang="uk-UA" sz="4000" dirty="0" smtClean="0"/>
            </a:br>
            <a:r>
              <a:rPr lang="uk-UA" sz="4000" dirty="0" smtClean="0"/>
              <a:t>загальні відомості</a:t>
            </a:r>
            <a:endParaRPr lang="ru-RU" sz="4000" dirty="0" smtClean="0"/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-54839" y="2204864"/>
            <a:ext cx="8686800" cy="45418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Земля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- це третя від Сонця планета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   Сонячної системи. </a:t>
            </a:r>
          </a:p>
          <a:p>
            <a:pPr eaLnBrk="1" hangingPunct="1">
              <a:defRPr/>
            </a:pP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Форма Землі – </a:t>
            </a:r>
            <a:r>
              <a:rPr lang="uk-UA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героїд</a:t>
            </a:r>
            <a:r>
              <a:rPr lang="ru-RU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середній радіус Землі складає 6371 км. Площа поверхні земної кулі 510 млн. км</a:t>
            </a:r>
            <a:r>
              <a:rPr lang="uk-UA" sz="2800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середня щільність 5518 кг/м3. Маса Землі складає 6 * 10</a:t>
            </a:r>
            <a:r>
              <a:rPr lang="uk-UA" sz="2800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кг.</a:t>
            </a:r>
            <a:r>
              <a:rPr lang="ru-RU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defRPr/>
            </a:pP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Частина Землі зайнята Світовим океаном (361.1 млн. км2; 70.8%), суходіл складає 149.1 млн.км2 (29.2%), і утворює шість материків і острови. </a:t>
            </a:r>
          </a:p>
          <a:p>
            <a:pPr eaLnBrk="1" hangingPunct="1">
              <a:defRPr/>
            </a:pPr>
            <a:endParaRPr lang="ru-RU" sz="2400" dirty="0" smtClean="0">
              <a:solidFill>
                <a:srgbClr val="FFFF00"/>
              </a:solidFill>
            </a:endParaRPr>
          </a:p>
        </p:txBody>
      </p:sp>
      <p:pic>
        <p:nvPicPr>
          <p:cNvPr id="5124" name="Picture 5" descr="G:\рисунки\фон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25" y="0"/>
            <a:ext cx="3000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39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uk-UA" sz="4000" dirty="0" smtClean="0"/>
              <a:t>Внутрішня</a:t>
            </a:r>
            <a:r>
              <a:rPr lang="uk-UA" dirty="0" smtClean="0"/>
              <a:t> будова Землі</a:t>
            </a:r>
            <a:endParaRPr lang="ru-RU" dirty="0" smtClean="0"/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686800" cy="5399087"/>
          </a:xfrm>
        </p:spPr>
        <p:txBody>
          <a:bodyPr/>
          <a:lstStyle/>
          <a:p>
            <a:pPr eaLnBrk="1" hangingPunct="1"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Внутрішнє ядро – діаметр 2600 км, складається з чистого заліза або нікелю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Зовнішнє ядро – товщина 2250км , складається з розплавленого заліза та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нікелю, температура  до 7000 </a:t>
            </a:r>
            <a:r>
              <a:rPr lang="uk-UA" sz="2800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С</a:t>
            </a:r>
          </a:p>
          <a:p>
            <a:pPr eaLnBrk="1" hangingPunct="1"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Мантія – товщина  майже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   3000 км, складається  з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твер-</a:t>
            </a:r>
            <a:endParaRPr lang="uk-UA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дих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гірських порід</a:t>
            </a:r>
          </a:p>
          <a:p>
            <a:pPr eaLnBrk="1" hangingPunct="1"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Кора – товщина від 6-11км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   під океанами до   30-70км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   під континентами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uk-UA" sz="2800" dirty="0" smtClean="0"/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14346" name="Picture 10" descr="будова Землі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5794375" y="3500438"/>
            <a:ext cx="3349625" cy="3357562"/>
          </a:xfrm>
          <a:noFill/>
        </p:spPr>
      </p:pic>
    </p:spTree>
    <p:extLst>
      <p:ext uri="{BB962C8B-B14F-4D97-AF65-F5344CB8AC3E}">
        <p14:creationId xmlns:p14="http://schemas.microsoft.com/office/powerpoint/2010/main" val="1734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l" eaLnBrk="1" hangingPunct="1">
              <a:defRPr/>
            </a:pPr>
            <a:r>
              <a:rPr lang="uk-UA" sz="4000" dirty="0" smtClean="0"/>
              <a:t>Атмосфера Землі</a:t>
            </a:r>
            <a:endParaRPr lang="ru-RU" sz="40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solidFill>
            <a:srgbClr val="FF0000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uk-UA" sz="2800" dirty="0" smtClean="0">
                <a:solidFill>
                  <a:srgbClr val="FFFF00"/>
                </a:solidFill>
              </a:rPr>
              <a:t>складається з </a:t>
            </a:r>
            <a:r>
              <a:rPr lang="uk-UA" sz="2800" dirty="0" smtClean="0">
                <a:solidFill>
                  <a:srgbClr val="FFFF00"/>
                </a:solidFill>
                <a:hlinkClick r:id="rId2" tooltip="Повітря"/>
              </a:rPr>
              <a:t>повітря</a:t>
            </a:r>
            <a:r>
              <a:rPr lang="uk-UA" sz="2800" dirty="0" smtClean="0">
                <a:solidFill>
                  <a:srgbClr val="FFFF00"/>
                </a:solidFill>
              </a:rPr>
              <a:t> - суміші в основному </a:t>
            </a:r>
            <a:r>
              <a:rPr lang="uk-UA" sz="2800" dirty="0" smtClean="0">
                <a:solidFill>
                  <a:srgbClr val="FFFF00"/>
                </a:solidFill>
                <a:hlinkClick r:id="rId3" tooltip="Азоту"/>
              </a:rPr>
              <a:t>азоту</a:t>
            </a:r>
            <a:r>
              <a:rPr lang="uk-UA" sz="2800" dirty="0" smtClean="0">
                <a:solidFill>
                  <a:srgbClr val="FFFF00"/>
                </a:solidFill>
              </a:rPr>
              <a:t> (78.08%) і </a:t>
            </a:r>
            <a:r>
              <a:rPr lang="uk-UA" sz="2800" dirty="0" smtClean="0">
                <a:solidFill>
                  <a:srgbClr val="FFFF00"/>
                </a:solidFill>
                <a:hlinkClick r:id="rId4" tooltip="Кисню"/>
              </a:rPr>
              <a:t>кисню</a:t>
            </a:r>
            <a:r>
              <a:rPr lang="uk-UA" sz="2800" dirty="0" smtClean="0">
                <a:solidFill>
                  <a:srgbClr val="FFFF00"/>
                </a:solidFill>
              </a:rPr>
              <a:t> (20.95%), 0,93% аргону, 0,03% </a:t>
            </a:r>
            <a:r>
              <a:rPr lang="uk-UA" sz="2800" dirty="0" smtClean="0">
                <a:solidFill>
                  <a:srgbClr val="FFFF00"/>
                </a:solidFill>
                <a:hlinkClick r:id="rId5" tooltip="Вуглекислий газ"/>
              </a:rPr>
              <a:t>вуглекислого газу</a:t>
            </a:r>
            <a:r>
              <a:rPr lang="uk-UA" sz="2800" dirty="0" smtClean="0">
                <a:solidFill>
                  <a:srgbClr val="FFFF00"/>
                </a:solidFill>
              </a:rPr>
              <a:t>, інше - це водяна пара, а також інертні та інші гази.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800" b="1" dirty="0" smtClean="0">
                <a:solidFill>
                  <a:srgbClr val="FFFF00"/>
                </a:solidFill>
              </a:rPr>
              <a:t>Атмосфера Землі включає</a:t>
            </a:r>
            <a:r>
              <a:rPr lang="uk-UA" sz="2800" dirty="0" smtClean="0">
                <a:solidFill>
                  <a:srgbClr val="FFFF00"/>
                </a:solidFill>
              </a:rPr>
              <a:t>:</a:t>
            </a:r>
            <a:endParaRPr lang="uk-UA" sz="2800" dirty="0" smtClean="0">
              <a:solidFill>
                <a:srgbClr val="FFFF00"/>
              </a:solidFill>
              <a:hlinkClick r:id="rId6" tooltip="Тропосфера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 smtClean="0">
                <a:solidFill>
                  <a:srgbClr val="FFFF00"/>
                </a:solidFill>
                <a:hlinkClick r:id="rId6" tooltip="Тропосфера"/>
              </a:rPr>
              <a:t>тропосферу</a:t>
            </a:r>
            <a:r>
              <a:rPr lang="uk-UA" sz="2800" dirty="0" smtClean="0">
                <a:solidFill>
                  <a:srgbClr val="FFFF00"/>
                </a:solidFill>
              </a:rPr>
              <a:t> (до висоти 12 км) </a:t>
            </a:r>
            <a:endParaRPr lang="uk-UA" sz="2800" dirty="0" smtClean="0">
              <a:solidFill>
                <a:srgbClr val="FFFF00"/>
              </a:solidFill>
              <a:hlinkClick r:id="rId7" tooltip="Стратосфера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 smtClean="0">
                <a:solidFill>
                  <a:srgbClr val="FFFF00"/>
                </a:solidFill>
                <a:hlinkClick r:id="rId7" tooltip="Стратосфера"/>
              </a:rPr>
              <a:t>стратосферу</a:t>
            </a:r>
            <a:r>
              <a:rPr lang="uk-UA" sz="2800" dirty="0" smtClean="0">
                <a:solidFill>
                  <a:srgbClr val="FFFF00"/>
                </a:solidFill>
              </a:rPr>
              <a:t> (12—50 км)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u="sng" dirty="0" smtClean="0">
                <a:solidFill>
                  <a:srgbClr val="FFFF00"/>
                </a:solidFill>
              </a:rPr>
              <a:t>мезосферу</a:t>
            </a:r>
            <a:r>
              <a:rPr lang="uk-UA" sz="2800" dirty="0" smtClean="0">
                <a:solidFill>
                  <a:srgbClr val="FFFF00"/>
                </a:solidFill>
              </a:rPr>
              <a:t> ( 50-80 км)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 smtClean="0">
                <a:solidFill>
                  <a:srgbClr val="FFFF00"/>
                </a:solidFill>
                <a:hlinkClick r:id="rId8" tooltip="Іоносфера"/>
              </a:rPr>
              <a:t>іоносферу</a:t>
            </a:r>
            <a:r>
              <a:rPr lang="uk-UA" sz="2800" dirty="0" smtClean="0">
                <a:solidFill>
                  <a:srgbClr val="FFFF00"/>
                </a:solidFill>
              </a:rPr>
              <a:t> (100 — 500 км)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u="sng" dirty="0" smtClean="0">
                <a:solidFill>
                  <a:srgbClr val="FFFF00"/>
                </a:solidFill>
              </a:rPr>
              <a:t>термосферу</a:t>
            </a:r>
            <a:r>
              <a:rPr lang="uk-UA" sz="2800" dirty="0" smtClean="0">
                <a:solidFill>
                  <a:srgbClr val="FFFF00"/>
                </a:solidFill>
              </a:rPr>
              <a:t> (вище 300 км)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u="sng" dirty="0" smtClean="0">
                <a:solidFill>
                  <a:srgbClr val="FFFF00"/>
                </a:solidFill>
              </a:rPr>
              <a:t>екзосферу</a:t>
            </a:r>
            <a:r>
              <a:rPr lang="uk-UA" sz="2800" dirty="0" smtClean="0">
                <a:solidFill>
                  <a:srgbClr val="FFFF00"/>
                </a:solidFill>
              </a:rPr>
              <a:t> ( до 700 км)</a:t>
            </a:r>
            <a:endParaRPr lang="ru-RU" sz="2800" dirty="0" smtClean="0">
              <a:solidFill>
                <a:srgbClr val="FFFF00"/>
              </a:solidFill>
            </a:endParaRPr>
          </a:p>
        </p:txBody>
      </p:sp>
      <p:pic>
        <p:nvPicPr>
          <p:cNvPr id="7172" name="Picture 5" descr="G:\астрономія\earth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38775" y="3390900"/>
            <a:ext cx="370522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72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/>
              <a:t>Магнітне поле Землі</a:t>
            </a:r>
            <a:endParaRPr lang="ru-RU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/>
              <a:t>Найвіддаленішою і </a:t>
            </a:r>
            <a:r>
              <a:rPr lang="uk-UA" dirty="0" err="1" smtClean="0"/>
              <a:t>найпротяжнішою</a:t>
            </a:r>
            <a:r>
              <a:rPr lang="uk-UA" dirty="0" smtClean="0"/>
              <a:t> оболонкою Землі є магнітосфера.</a:t>
            </a:r>
          </a:p>
          <a:p>
            <a:pPr eaLnBrk="1" hangingPunct="1">
              <a:defRPr/>
            </a:pPr>
            <a:r>
              <a:rPr lang="uk-UA" dirty="0" smtClean="0"/>
              <a:t>Магнітне поле захоплює і утримує всередині магнітосфери величезну кількість протонів і електронів, які утворюють радіаційні пояси на відстані від Землі на висоті до 50 000км.</a:t>
            </a:r>
          </a:p>
          <a:p>
            <a:pPr eaLnBrk="1" hangingPunct="1">
              <a:defRPr/>
            </a:pPr>
            <a:r>
              <a:rPr lang="uk-UA" dirty="0" smtClean="0"/>
              <a:t>Магнітосфера захищає Землю під час сонячної активності</a:t>
            </a:r>
            <a:endParaRPr lang="ru-RU" dirty="0" smtClean="0"/>
          </a:p>
        </p:txBody>
      </p:sp>
      <p:pic>
        <p:nvPicPr>
          <p:cNvPr id="8196" name="Picture 4" descr="G:\рисунки\607893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6638" y="285750"/>
            <a:ext cx="1757362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36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uk-UA" sz="3600" smtClean="0">
                <a:solidFill>
                  <a:srgbClr val="FFC000"/>
                </a:solidFill>
              </a:rPr>
              <a:t>Вплив сонячної активності на людину</a:t>
            </a:r>
            <a:endParaRPr lang="ru-RU" sz="3600" smtClean="0">
              <a:solidFill>
                <a:srgbClr val="FFC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785813"/>
            <a:ext cx="8929687" cy="55975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q"/>
              <a:defRPr/>
            </a:pPr>
            <a:r>
              <a:rPr lang="uk-UA" sz="2800" dirty="0" err="1" smtClean="0"/>
              <a:t>Найчутливішими</a:t>
            </a:r>
            <a:r>
              <a:rPr lang="uk-UA" sz="2800" dirty="0" smtClean="0"/>
              <a:t> до змін магнітного поля є нервова і серцево-судинна система людини.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Char char="q"/>
              <a:defRPr/>
            </a:pPr>
            <a:r>
              <a:rPr lang="uk-UA" sz="2800" dirty="0" smtClean="0"/>
              <a:t>Під час магнітних бур :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-  збільшується число інфарктів та інсультів;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- у людей змінюється сприйняття часу;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- сповільнюється рухова реакція;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- знижується пам’ять, інтенсивність уваги;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- погіршується сон;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- на 8% зменшується згортання крові;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 - майже в 2 рази знижується опір організму   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uk-UA" sz="2800" dirty="0" smtClean="0"/>
              <a:t>        інфекційним захворюванням.</a:t>
            </a:r>
          </a:p>
          <a:p>
            <a:pPr eaLnBrk="1" hangingPunct="1">
              <a:lnSpc>
                <a:spcPct val="80000"/>
              </a:lnSpc>
              <a:buClr>
                <a:srgbClr val="FFC000"/>
              </a:buClr>
              <a:defRPr/>
            </a:pPr>
            <a:r>
              <a:rPr lang="uk-UA" sz="2800" dirty="0" smtClean="0"/>
              <a:t>  Все це відбивається на виконанні робіт, що вимагають точності та уваги, спричиняє збільшення травматизму на виробництві та кількості </a:t>
            </a:r>
            <a:r>
              <a:rPr lang="uk-UA" sz="2800" dirty="0" err="1" smtClean="0"/>
              <a:t>автопригод</a:t>
            </a:r>
            <a:r>
              <a:rPr lang="uk-UA" sz="2800" dirty="0" smtClean="0"/>
              <a:t>.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1276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50825" y="1233488"/>
            <a:ext cx="2952750" cy="5632311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rgbClr val="FFFF00"/>
                </a:solidFill>
              </a:rPr>
              <a:t>І хоча він вважається супутником нашої планети, космічні дослідження показали, що з часів формування Сонячної системи Місяць був самостійним космічним тілом, що розвивається під впливом внутрішніх та зовнішніх факторів</a:t>
            </a:r>
            <a:r>
              <a:rPr lang="en-US" sz="2400" b="1" dirty="0">
                <a:solidFill>
                  <a:srgbClr val="FFFF00"/>
                </a:solidFill>
              </a:rPr>
              <a:t>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13318" name="Picture 6" descr="image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1233488"/>
            <a:ext cx="5719763" cy="4643437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50825" y="333375"/>
            <a:ext cx="8713788" cy="762000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400" b="1" i="1" u="sng" dirty="0">
                <a:solidFill>
                  <a:srgbClr val="FFFF00"/>
                </a:solidFill>
              </a:rPr>
              <a:t>Місяць</a:t>
            </a:r>
            <a:r>
              <a:rPr lang="uk-UA" sz="2000" b="1" i="1" u="sng" dirty="0">
                <a:solidFill>
                  <a:srgbClr val="FFFF00"/>
                </a:solidFill>
              </a:rPr>
              <a:t>,</a:t>
            </a:r>
            <a:r>
              <a:rPr lang="uk-UA" sz="2000" b="1" dirty="0">
                <a:solidFill>
                  <a:srgbClr val="FFFF00"/>
                </a:solidFill>
              </a:rPr>
              <a:t> найближче до Землі космічне тіло, знаходиться в сотні разів ближче до нас, ніж сусідні планети Венера та Марс.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20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63" y="0"/>
            <a:ext cx="8229600" cy="6334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4000" dirty="0" smtClean="0">
                <a:solidFill>
                  <a:schemeClr val="folHlink"/>
                </a:solidFill>
              </a:rPr>
              <a:t>Місяць</a:t>
            </a:r>
            <a:endParaRPr lang="ru-RU" sz="4000" dirty="0" smtClean="0">
              <a:solidFill>
                <a:schemeClr val="folHlink"/>
              </a:solidFill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00063"/>
            <a:ext cx="9144000" cy="6215062"/>
          </a:xfrm>
          <a:solidFill>
            <a:srgbClr val="FF0000"/>
          </a:solidFill>
        </p:spPr>
        <p:txBody>
          <a:bodyPr/>
          <a:lstStyle/>
          <a:p>
            <a:pPr eaLnBrk="1" hangingPunct="1"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Період </a:t>
            </a: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обертання навколо Землі 29,5доби. Маса 7,35</a:t>
            </a:r>
            <a:r>
              <a:rPr lang="el-GR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·</a:t>
            </a: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r>
              <a:rPr lang="uk-UA" sz="2200" baseline="300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22</a:t>
            </a: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кг, радіус 1738 км.</a:t>
            </a:r>
          </a:p>
          <a:p>
            <a:pPr eaLnBrk="1" hangingPunct="1"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Поверхня Місяця вкрита кратерами – заглибинами. На поверхні також є темні плями – моря. </a:t>
            </a:r>
          </a:p>
          <a:p>
            <a:pPr eaLnBrk="1" hangingPunct="1"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Внутрішня будова : </a:t>
            </a:r>
          </a:p>
          <a:p>
            <a:pPr eaLnBrk="1" hangingPunct="1">
              <a:buFontTx/>
              <a:buChar char="-"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Невелике </a:t>
            </a:r>
            <a:r>
              <a:rPr lang="en-US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ядро з </a:t>
            </a:r>
          </a:p>
          <a:p>
            <a:pPr eaLnBrk="1" hangingPunct="1">
              <a:buFontTx/>
              <a:buNone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розплавленого металу</a:t>
            </a:r>
          </a:p>
          <a:p>
            <a:pPr eaLnBrk="1" hangingPunct="1">
              <a:buFontTx/>
              <a:buChar char="-"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Зовнішнє ядро Місяця, складається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з     твердого        металу</a:t>
            </a:r>
          </a:p>
          <a:p>
            <a:pPr eaLnBrk="1" hangingPunct="1">
              <a:buFontTx/>
              <a:buChar char="-"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Кам'яна мантія холодна і тверда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-    В місячній корі багато кремнезему,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глинозему, заліза, кальцію, титану,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220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    цирконію.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endParaRPr lang="uk-UA" sz="2400" b="1" dirty="0" smtClean="0">
              <a:solidFill>
                <a:srgbClr val="66FF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uk-UA" sz="1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1400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400" dirty="0" smtClean="0"/>
          </a:p>
        </p:txBody>
      </p:sp>
      <p:pic>
        <p:nvPicPr>
          <p:cNvPr id="1024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3273425"/>
            <a:ext cx="3643312" cy="3584575"/>
          </a:xfrm>
          <a:noFill/>
        </p:spPr>
      </p:pic>
    </p:spTree>
    <p:extLst>
      <p:ext uri="{BB962C8B-B14F-4D97-AF65-F5344CB8AC3E}">
        <p14:creationId xmlns:p14="http://schemas.microsoft.com/office/powerpoint/2010/main" val="213744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264275" y="3681413"/>
            <a:ext cx="28797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>
                <a:solidFill>
                  <a:schemeClr val="bg1"/>
                </a:solidFill>
              </a:rPr>
              <a:t>Внутрішня</a:t>
            </a:r>
            <a:br>
              <a:rPr lang="uk-UA" sz="2400" b="1">
                <a:solidFill>
                  <a:schemeClr val="bg1"/>
                </a:solidFill>
              </a:rPr>
            </a:br>
            <a:r>
              <a:rPr lang="uk-UA" sz="2400" b="1">
                <a:solidFill>
                  <a:schemeClr val="bg1"/>
                </a:solidFill>
              </a:rPr>
              <a:t>будова Землі:</a:t>
            </a:r>
            <a:br>
              <a:rPr lang="uk-UA" sz="2400" b="1">
                <a:solidFill>
                  <a:schemeClr val="bg1"/>
                </a:solidFill>
              </a:rPr>
            </a:br>
            <a:r>
              <a:rPr lang="uk-UA" sz="2400" b="1">
                <a:solidFill>
                  <a:schemeClr val="bg1"/>
                </a:solidFill>
              </a:rPr>
              <a:t>тверде внутрішнє ядро, розплавлене зовнішнє ядро і мантія, </a:t>
            </a:r>
            <a:br>
              <a:rPr lang="uk-UA" sz="2400" b="1">
                <a:solidFill>
                  <a:schemeClr val="bg1"/>
                </a:solidFill>
              </a:rPr>
            </a:br>
            <a:r>
              <a:rPr lang="uk-UA" sz="2400" b="1">
                <a:solidFill>
                  <a:schemeClr val="bg1"/>
                </a:solidFill>
              </a:rPr>
              <a:t>тверда кора</a:t>
            </a:r>
            <a:endParaRPr lang="ru-RU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2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рисунки\астр\krater аристар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92550" y="3357563"/>
            <a:ext cx="52514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4" descr="G:\рисунки\science_astronom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986213"/>
            <a:ext cx="2295525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 descr="G:\астрономія\s382769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2875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66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0"/>
            <a:ext cx="8362950" cy="3844925"/>
          </a:xfrm>
          <a:solidFill>
            <a:srgbClr val="7030A0"/>
          </a:solidFill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uk-UA" altLang="ru-RU" sz="2400" dirty="0" smtClean="0">
                <a:solidFill>
                  <a:srgbClr val="66FF99"/>
                </a:solidFill>
                <a:effectLst/>
                <a:latin typeface="Georgia" pitchFamily="18" charset="0"/>
              </a:rPr>
              <a:t>Місяць не має атмосфери, отже не має і вітру, що жене пил. Його поверхня покрита дрібним білим пилом.</a:t>
            </a:r>
          </a:p>
          <a:p>
            <a:pPr eaLnBrk="1" hangingPunct="1">
              <a:lnSpc>
                <a:spcPct val="120000"/>
              </a:lnSpc>
            </a:pP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Температура змінюється     від 130  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0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 С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  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вдень,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    до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 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-160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  0 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С вночі.</a:t>
            </a:r>
          </a:p>
          <a:p>
            <a:pPr eaLnBrk="1" hangingPunct="1">
              <a:lnSpc>
                <a:spcPct val="120000"/>
              </a:lnSpc>
            </a:pPr>
            <a:r>
              <a:rPr lang="uk-UA" altLang="ru-RU" sz="2400" dirty="0" smtClean="0">
                <a:solidFill>
                  <a:srgbClr val="FFFF00"/>
                </a:solidFill>
                <a:effectLst/>
                <a:latin typeface="Georgia" pitchFamily="18" charset="0"/>
              </a:rPr>
              <a:t>Під час руху Місяця навколо  Землі змінюється видима з Землі частина Місяця.  Ці зміни в його зображенні  називають фазами.</a:t>
            </a:r>
            <a:endParaRPr lang="ru-RU" altLang="ru-RU" sz="2400" dirty="0" smtClean="0">
              <a:solidFill>
                <a:srgbClr val="FFFF00"/>
              </a:solidFill>
              <a:effectLst/>
              <a:latin typeface="Georgia" pitchFamily="18" charset="0"/>
            </a:endParaRPr>
          </a:p>
        </p:txBody>
      </p:sp>
      <p:pic>
        <p:nvPicPr>
          <p:cNvPr id="12291" name="Picture 4" descr="G:\астрономія\621762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3357563"/>
            <a:ext cx="5643562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732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654050"/>
          </a:xfrm>
        </p:spPr>
        <p:txBody>
          <a:bodyPr/>
          <a:lstStyle/>
          <a:p>
            <a:pPr>
              <a:defRPr/>
            </a:pPr>
            <a:r>
              <a:rPr lang="uk-UA" dirty="0" smtClean="0"/>
              <a:t>Експедиція до Місяця </a:t>
            </a:r>
            <a:r>
              <a:rPr lang="ru-RU" sz="1800" dirty="0" smtClean="0"/>
              <a:t>16липня  1969 року</a:t>
            </a:r>
            <a:endParaRPr lang="ru-RU" sz="1800" dirty="0"/>
          </a:p>
        </p:txBody>
      </p:sp>
      <p:pic>
        <p:nvPicPr>
          <p:cNvPr id="13315" name="Picture 2" descr="G:\рисунки\астр\200px-Apollo_11_insign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785813"/>
            <a:ext cx="25400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G:\астрономія\аполлон 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1143000"/>
            <a:ext cx="56896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G:\астрономія\Apollo_program_insigni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3429000"/>
            <a:ext cx="2957512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7"/>
          <p:cNvSpPr>
            <a:spLocks noChangeArrowheads="1"/>
          </p:cNvSpPr>
          <p:nvPr/>
        </p:nvSpPr>
        <p:spPr bwMode="auto">
          <a:xfrm>
            <a:off x="357188" y="5143500"/>
            <a:ext cx="5429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12 дослідників США провели на поверхні Місяця загалом близько 300 годин, встановили  різноманітні наукові прилади, зібрали і доставили на Землю 400 кг зразків місячного грунту. </a:t>
            </a:r>
          </a:p>
        </p:txBody>
      </p:sp>
    </p:spTree>
    <p:extLst>
      <p:ext uri="{BB962C8B-B14F-4D97-AF65-F5344CB8AC3E}">
        <p14:creationId xmlns:p14="http://schemas.microsoft.com/office/powerpoint/2010/main" val="1572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220px-Apollo1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143248"/>
            <a:ext cx="339810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0" y="0"/>
            <a:ext cx="582453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ru-RU" sz="2800">
                <a:cs typeface="Times New Roman" pitchFamily="18" charset="0"/>
              </a:rPr>
              <a:t>«Аполлон-11» - 16 липня 1969 р., </a:t>
            </a:r>
          </a:p>
          <a:p>
            <a:pPr eaLnBrk="0" hangingPunct="0"/>
            <a:r>
              <a:rPr lang="ru-RU" altLang="ru-RU" sz="2800">
                <a:cs typeface="Times New Roman" pitchFamily="18" charset="0"/>
              </a:rPr>
              <a:t>«Аполлон-12» - 14 листопада 1969 р., </a:t>
            </a:r>
          </a:p>
          <a:p>
            <a:pPr eaLnBrk="0" hangingPunct="0"/>
            <a:r>
              <a:rPr lang="ru-RU" altLang="ru-RU" sz="2800">
                <a:cs typeface="Times New Roman" pitchFamily="18" charset="0"/>
              </a:rPr>
              <a:t>«Аполлон-14» - 31 с</a:t>
            </a:r>
            <a:r>
              <a:rPr lang="uk-UA" altLang="ru-RU" sz="2800">
                <a:cs typeface="Times New Roman" pitchFamily="18" charset="0"/>
              </a:rPr>
              <a:t>ічня</a:t>
            </a:r>
            <a:r>
              <a:rPr lang="ru-RU" altLang="ru-RU" sz="2800">
                <a:cs typeface="Times New Roman" pitchFamily="18" charset="0"/>
              </a:rPr>
              <a:t> 1971 р., </a:t>
            </a:r>
          </a:p>
          <a:p>
            <a:pPr eaLnBrk="0" hangingPunct="0"/>
            <a:r>
              <a:rPr lang="ru-RU" altLang="ru-RU" sz="2800">
                <a:cs typeface="Times New Roman" pitchFamily="18" charset="0"/>
              </a:rPr>
              <a:t>«Аполлон-15» - 26 червня 1971 р., </a:t>
            </a:r>
          </a:p>
          <a:p>
            <a:pPr eaLnBrk="0" hangingPunct="0"/>
            <a:r>
              <a:rPr lang="ru-RU" altLang="ru-RU" sz="2800">
                <a:cs typeface="Times New Roman" pitchFamily="18" charset="0"/>
              </a:rPr>
              <a:t>«Аполлон-16» - 16 квітня 1972  р.,</a:t>
            </a:r>
          </a:p>
          <a:p>
            <a:pPr eaLnBrk="0" hangingPunct="0"/>
            <a:r>
              <a:rPr lang="ru-RU" altLang="ru-RU" sz="2800">
                <a:cs typeface="Times New Roman" pitchFamily="18" charset="0"/>
              </a:rPr>
              <a:t> «Аполлон-17» - 7 грудня 1972 р. </a:t>
            </a:r>
            <a:endParaRPr lang="ru-RU" altLang="ru-RU" sz="2800"/>
          </a:p>
        </p:txBody>
      </p:sp>
      <p:pic>
        <p:nvPicPr>
          <p:cNvPr id="13318" name="Picture 6" descr="G:\астрономія\moon.jpg"/>
          <p:cNvPicPr>
            <a:picLocks noChangeAspect="1" noChangeArrowheads="1"/>
          </p:cNvPicPr>
          <p:nvPr/>
        </p:nvPicPr>
        <p:blipFill>
          <a:blip r:embed="rId4" cstate="print"/>
          <a:srcRect l="23444"/>
          <a:stretch>
            <a:fillRect/>
          </a:stretch>
        </p:blipFill>
        <p:spPr bwMode="auto">
          <a:xfrm>
            <a:off x="785786" y="3143248"/>
            <a:ext cx="3875270" cy="3342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8" descr="G:\астрономія\45325main_MM_Image_Feature_69_rs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428625"/>
            <a:ext cx="31432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32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076825" y="404813"/>
            <a:ext cx="3779838" cy="5324535"/>
          </a:xfrm>
          <a:prstGeom prst="rect">
            <a:avLst/>
          </a:prstGeom>
          <a:solidFill>
            <a:srgbClr val="000080">
              <a:alpha val="6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000" b="1" i="1" u="sng" dirty="0">
                <a:solidFill>
                  <a:srgbClr val="FFFF00"/>
                </a:solidFill>
              </a:rPr>
              <a:t>Місяць</a:t>
            </a:r>
            <a:r>
              <a:rPr lang="uk-UA" sz="2000" b="1" dirty="0">
                <a:solidFill>
                  <a:srgbClr val="FFFF00"/>
                </a:solidFill>
              </a:rPr>
              <a:t> почав своє обертання на орбіті навколо Землі приблизно 4,53 млрд  років тому.  </a:t>
            </a:r>
            <a:br>
              <a:rPr lang="uk-UA" sz="2000" b="1" dirty="0">
                <a:solidFill>
                  <a:srgbClr val="FFFF00"/>
                </a:solidFill>
              </a:rPr>
            </a:br>
            <a:r>
              <a:rPr lang="uk-UA" sz="2000" b="1" dirty="0">
                <a:solidFill>
                  <a:srgbClr val="FFFF00"/>
                </a:solidFill>
              </a:rPr>
              <a:t>Це стабілізувало  осьовий  нахил  планети.</a:t>
            </a:r>
          </a:p>
          <a:p>
            <a:pPr algn="ctr"/>
            <a:endParaRPr lang="uk-UA" sz="2000" b="1" dirty="0">
              <a:solidFill>
                <a:srgbClr val="FFFF00"/>
              </a:solidFill>
            </a:endParaRPr>
          </a:p>
          <a:p>
            <a:pPr algn="ctr"/>
            <a:r>
              <a:rPr lang="uk-UA" sz="2000" b="1" dirty="0">
                <a:solidFill>
                  <a:srgbClr val="FFFF00"/>
                </a:solidFill>
              </a:rPr>
              <a:t>Діаметр Місяця складає </a:t>
            </a:r>
            <a:br>
              <a:rPr lang="uk-UA" sz="2000" b="1" dirty="0">
                <a:solidFill>
                  <a:srgbClr val="FFFF00"/>
                </a:solidFill>
              </a:rPr>
            </a:br>
            <a:r>
              <a:rPr lang="uk-UA" sz="2000" b="1" dirty="0">
                <a:solidFill>
                  <a:srgbClr val="FFFF00"/>
                </a:solidFill>
              </a:rPr>
              <a:t>¾ діаметра Землі, а маса – 1/81 земної маси. Відстань між центрами Місяця і Землі – 384 487 км.</a:t>
            </a:r>
          </a:p>
          <a:p>
            <a:pPr algn="ctr"/>
            <a:endParaRPr lang="uk-UA" sz="2000" b="1" dirty="0">
              <a:solidFill>
                <a:srgbClr val="FFFF00"/>
              </a:solidFill>
            </a:endParaRPr>
          </a:p>
          <a:p>
            <a:pPr algn="ctr"/>
            <a:r>
              <a:rPr lang="uk-UA" sz="2000" b="1" dirty="0">
                <a:solidFill>
                  <a:srgbClr val="FFFF00"/>
                </a:solidFill>
              </a:rPr>
              <a:t>Обертання системи Земля-Місяць відбувається навколо спільного центру мас, розташованого на відстані 1700 км над поверхнею Землі. </a:t>
            </a:r>
          </a:p>
        </p:txBody>
      </p:sp>
      <p:pic>
        <p:nvPicPr>
          <p:cNvPr id="12293" name="Picture 5" descr="zemlj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404813"/>
            <a:ext cx="4724400" cy="5905500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4600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5288" y="188913"/>
            <a:ext cx="8497887" cy="1631216"/>
          </a:xfrm>
          <a:prstGeom prst="rect">
            <a:avLst/>
          </a:prstGeom>
          <a:solidFill>
            <a:srgbClr val="000080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Період орбітального руху навколо Землі (сидеричний період обертання) 27,32 земної доби  збігається з періодом осьового обертання Місяця</a:t>
            </a:r>
            <a:r>
              <a:rPr lang="uk-UA" sz="2000" b="1" dirty="0">
                <a:solidFill>
                  <a:srgbClr val="FFFF00"/>
                </a:solidFill>
              </a:rPr>
              <a:t>. 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Завдяки цьому Місяць завжди обернений до Землі однією півкулею (так звана </a:t>
            </a:r>
            <a:r>
              <a:rPr lang="uk-UA" sz="2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видима</a:t>
            </a:r>
            <a:r>
              <a:rPr 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сторона Місяця).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Інша місячна півкуля завжди невидима. Вперше її сфотографувала автоматична станція “Луна-3” у 1959 році.</a:t>
            </a:r>
          </a:p>
        </p:txBody>
      </p:sp>
      <p:pic>
        <p:nvPicPr>
          <p:cNvPr id="14341" name="Picture 5" descr="gal_05_sm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4413" y="2384425"/>
            <a:ext cx="3970337" cy="4105275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14345" name="Picture 9" descr="1329295224_20120212_moonr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349500"/>
            <a:ext cx="4248150" cy="4157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2441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759450" y="2129998"/>
            <a:ext cx="3133725" cy="4093428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Видимий рух Місяця на тлі зірок супроводжується зміною зовнішнього вигляду нашого супутника (фази Місяця). </a:t>
            </a:r>
            <a:endParaRPr lang="uk-UA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uk-UA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Видимий 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край диска Місяця називається лімбом</a:t>
            </a:r>
            <a:r>
              <a:rPr lang="uk-UA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r>
              <a:rPr lang="uk-UA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Лінія, що розділяє освітлену і неосвітлену частини диска Місяця, </a:t>
            </a:r>
            <a:r>
              <a:rPr lang="uk-UA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називається термінатором.</a:t>
            </a:r>
          </a:p>
        </p:txBody>
      </p:sp>
      <p:pic>
        <p:nvPicPr>
          <p:cNvPr id="18439" name="Picture 7" descr="moon_faz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5394325" cy="3371850"/>
          </a:xfrm>
          <a:prstGeom prst="rect">
            <a:avLst/>
          </a:prstGeom>
          <a:noFill/>
        </p:spPr>
      </p:pic>
      <p:pic>
        <p:nvPicPr>
          <p:cNvPr id="18441" name="Picture 9" descr="img@forall@a@6776@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644900"/>
            <a:ext cx="4033838" cy="3033713"/>
          </a:xfrm>
          <a:prstGeom prst="rect">
            <a:avLst/>
          </a:prstGeom>
          <a:noFill/>
        </p:spPr>
      </p:pic>
      <p:pic>
        <p:nvPicPr>
          <p:cNvPr id="18443" name="Picture 11" descr="s320x2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3644900"/>
            <a:ext cx="1262063" cy="1547813"/>
          </a:xfrm>
          <a:prstGeom prst="rect">
            <a:avLst/>
          </a:prstGeom>
          <a:noFill/>
        </p:spPr>
      </p:pic>
      <p:pic>
        <p:nvPicPr>
          <p:cNvPr id="18445" name="Picture 13" descr="&amp;Ncy;&amp;acy; &amp;ecy;&amp;tcy;&amp;ocy;&amp;jcy; &amp;fcy;&amp;ocy;&amp;tcy;&amp;ocy;&amp;gcy;&amp;rcy;&amp;acy;&amp;fcy;&amp;icy;&amp;icy; &amp;ocy;&amp;chcy;&amp;iecy;&amp;ncy;&amp;softcy; &amp;khcy;&amp;ocy;&amp;rcy;&amp;ocy;&amp;shcy;&amp;ocy; &amp;vcy;&amp;icy;&amp;dcy;&amp;ncy;&amp;acy; &amp;Lcy;&amp;ucy;&amp;ncy;&amp;acy; &amp;vcy; &amp;ncy;&amp;ocy;&amp;vcy;&amp;ocy;&amp;lcy;&amp;ucy;&amp;ncy;&amp;icy;&amp;iecy;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225425"/>
            <a:ext cx="1476375" cy="1460500"/>
          </a:xfrm>
          <a:prstGeom prst="rect">
            <a:avLst/>
          </a:prstGeom>
          <a:noFill/>
        </p:spPr>
      </p:pic>
      <p:pic>
        <p:nvPicPr>
          <p:cNvPr id="18447" name="Picture 15" descr="phot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59450" y="225425"/>
            <a:ext cx="1512888" cy="1487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0591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ANd9GcS5US4QLDuM5IbN6HJu6qEWfKia5Jy2-W_GxZzNrpkAP7oxEPz8zMnMi3X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4284662" cy="2052637"/>
          </a:xfrm>
          <a:prstGeom prst="rect">
            <a:avLst/>
          </a:prstGeom>
          <a:noFill/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349500"/>
            <a:ext cx="4572000" cy="3336925"/>
          </a:xfrm>
          <a:prstGeom prst="rect">
            <a:avLst/>
          </a:prstGeom>
          <a:noFill/>
        </p:spPr>
      </p:pic>
      <p:pic>
        <p:nvPicPr>
          <p:cNvPr id="29705" name="Picture 9" descr="f04_21721421-thumb-500x3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2349500"/>
            <a:ext cx="4105275" cy="3324225"/>
          </a:xfrm>
          <a:prstGeom prst="rect">
            <a:avLst/>
          </a:prstGeom>
          <a:noFill/>
        </p:spPr>
      </p:pic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15900" y="5664111"/>
            <a:ext cx="8712200" cy="1200329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Площини обертання Місяця і екліптики не співпадають, однак коли Місяць час від часу опиняється між Землею і Сонцем, відбуваються сонячні затемнення. 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88913"/>
            <a:ext cx="4356100" cy="205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098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50825" y="4365625"/>
            <a:ext cx="8639175" cy="1938992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Місяць у момент повного місячного затемнення насправді позбавляється сонячного світла, тому повне місячне затемнення видно з будь-якої точки нічної півкулі Землі. Затемнення починається і закінчується одночасно для всіх географічних точок. Однак місцевий час цього явища буде різним. Так як рух відбувається  із заходу на схід, то першим входить у земну тінь лівий край Місяця.</a:t>
            </a:r>
          </a:p>
        </p:txBody>
      </p:sp>
      <p:pic>
        <p:nvPicPr>
          <p:cNvPr id="19464" name="Picture 8" descr=" (539x232, 16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8642350" cy="3721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9663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50825" y="260350"/>
            <a:ext cx="8642350" cy="1006475"/>
          </a:xfrm>
          <a:prstGeom prst="rect">
            <a:avLst/>
          </a:prstGeom>
          <a:solidFill>
            <a:srgbClr val="00008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Місяці вже побували земляни. Перший крок на місячній поверхні зробив командир корабля “Аполлон-11” Ніл </a:t>
            </a:r>
            <a:r>
              <a:rPr lang="uk-UA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Амстронг</a:t>
            </a:r>
            <a:r>
              <a:rPr lang="uk-U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західній околиці Моря Спокою, на екваторі Місяця 29.07.1969 р.</a:t>
            </a:r>
          </a:p>
        </p:txBody>
      </p:sp>
      <p:pic>
        <p:nvPicPr>
          <p:cNvPr id="21511" name="Picture 7" descr="%D0%90%D1%81%D1%82%D1%80%D0%BE%D0%BD%D0%B0%D0%B2%D1%82-%D0%BD%D0%B0-%D0%9B%D1%83%D0%BD%D0%B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170238"/>
            <a:ext cx="4576763" cy="3498850"/>
          </a:xfrm>
          <a:prstGeom prst="rect">
            <a:avLst/>
          </a:prstGeom>
          <a:noFill/>
        </p:spPr>
      </p:pic>
      <p:pic>
        <p:nvPicPr>
          <p:cNvPr id="21508" name="Picture 4" descr="000187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7338" y="1376363"/>
            <a:ext cx="5113337" cy="2825750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21513" name="Picture 9" descr="AS16-114-18423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7338" y="4292600"/>
            <a:ext cx="3744912" cy="2338388"/>
          </a:xfrm>
          <a:prstGeom prst="rect">
            <a:avLst/>
          </a:prstGeom>
          <a:noFill/>
        </p:spPr>
      </p:pic>
      <p:pic>
        <p:nvPicPr>
          <p:cNvPr id="21515" name="Picture 11" descr="ANd9GcTJKCbmR20n25gYOArk5ftRHui5IXGb1svQ_RWw-64UzLd8H4v6KlYGKvBQd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1376363"/>
            <a:ext cx="2322513" cy="1747837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057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625" y="0"/>
            <a:ext cx="3538538" cy="6334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4000" dirty="0" smtClean="0"/>
              <a:t>МАРС</a:t>
            </a:r>
            <a:endParaRPr lang="ru-RU" sz="4000" dirty="0" smtClean="0"/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41425"/>
            <a:ext cx="8820150" cy="5616575"/>
          </a:xfrm>
          <a:solidFill>
            <a:srgbClr val="7030A0"/>
          </a:solidFill>
        </p:spPr>
        <p:txBody>
          <a:bodyPr/>
          <a:lstStyle/>
          <a:p>
            <a:pPr eaLnBrk="1" hangingPunct="1"/>
            <a:r>
              <a:rPr lang="uk-UA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Маса планети 0,6</a:t>
            </a:r>
            <a:r>
              <a:rPr lang="el-GR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·</a:t>
            </a:r>
            <a:r>
              <a:rPr lang="uk-UA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10</a:t>
            </a:r>
            <a:r>
              <a:rPr lang="uk-UA" altLang="ru-RU" sz="2400" baseline="300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24</a:t>
            </a:r>
            <a:r>
              <a:rPr lang="uk-UA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 кг,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 густина3940 кг/м</a:t>
            </a:r>
            <a:r>
              <a:rPr lang="uk-UA" altLang="ru-RU" sz="2400" baseline="300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3</a:t>
            </a:r>
            <a:r>
              <a:rPr lang="uk-UA" altLang="ru-RU" sz="2400" dirty="0" smtClean="0">
                <a:solidFill>
                  <a:srgbClr val="FFCCCC"/>
                </a:solidFill>
                <a:effectLst/>
                <a:latin typeface="Arial" charset="0"/>
                <a:cs typeface="Arial" charset="0"/>
              </a:rPr>
              <a:t>, радіус-30393 км</a:t>
            </a:r>
          </a:p>
          <a:p>
            <a:pPr eaLnBrk="1" hangingPunct="1"/>
            <a:r>
              <a:rPr lang="uk-UA" altLang="ru-RU" sz="24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Період обертання навколо Сонця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altLang="ru-RU" sz="24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  687 діб, навколо осі -24 години</a:t>
            </a:r>
          </a:p>
          <a:p>
            <a:pPr eaLnBrk="1" hangingPunct="1"/>
            <a:r>
              <a:rPr lang="uk-UA" altLang="ru-RU" sz="2400" dirty="0" smtClean="0">
                <a:solidFill>
                  <a:schemeClr val="hlink"/>
                </a:solidFill>
                <a:effectLst/>
                <a:latin typeface="Arial" charset="0"/>
                <a:cs typeface="Arial" charset="0"/>
              </a:rPr>
              <a:t>Марс має розріджену атмосферу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altLang="ru-RU" sz="2400" dirty="0" smtClean="0">
                <a:solidFill>
                  <a:schemeClr val="hlink"/>
                </a:solidFill>
                <a:effectLst/>
                <a:latin typeface="Arial" charset="0"/>
                <a:cs typeface="Arial" charset="0"/>
              </a:rPr>
              <a:t>(95%- СО</a:t>
            </a:r>
            <a:r>
              <a:rPr lang="uk-UA" altLang="ru-RU" sz="2400" baseline="-25000" dirty="0" smtClean="0">
                <a:solidFill>
                  <a:schemeClr val="hlink"/>
                </a:solidFill>
                <a:effectLst/>
                <a:latin typeface="Arial" charset="0"/>
                <a:cs typeface="Arial" charset="0"/>
              </a:rPr>
              <a:t>2</a:t>
            </a:r>
            <a:r>
              <a:rPr lang="uk-UA" altLang="ru-RU" sz="2400" dirty="0" smtClean="0">
                <a:solidFill>
                  <a:schemeClr val="hlink"/>
                </a:solidFill>
                <a:effectLst/>
                <a:latin typeface="Arial" charset="0"/>
                <a:cs typeface="Arial" charset="0"/>
              </a:rPr>
              <a:t>, 4% - азот і аргон, кисню і водяної пари менше 1%)</a:t>
            </a:r>
          </a:p>
          <a:p>
            <a:pPr eaLnBrk="1" hangingPunct="1"/>
            <a:r>
              <a:rPr lang="uk-UA" altLang="ru-RU" sz="2400" dirty="0" smtClean="0">
                <a:solidFill>
                  <a:srgbClr val="CCFFCC"/>
                </a:solidFill>
                <a:effectLst/>
                <a:latin typeface="Arial" charset="0"/>
                <a:cs typeface="Arial" charset="0"/>
              </a:rPr>
              <a:t>Швидкість вітру невелика, але часом досягає значення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altLang="ru-RU" sz="2400" dirty="0" smtClean="0">
                <a:solidFill>
                  <a:srgbClr val="CCFFCC"/>
                </a:solidFill>
                <a:effectLst/>
                <a:latin typeface="Arial" charset="0"/>
                <a:cs typeface="Arial" charset="0"/>
              </a:rPr>
              <a:t>    40-50 м/с, що спричиняє пилові бурі , які тривають по декілька місяців               </a:t>
            </a:r>
          </a:p>
          <a:p>
            <a:pPr eaLnBrk="1" hangingPunct="1"/>
            <a:r>
              <a:rPr lang="uk-UA" altLang="ru-RU" sz="24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Температура на Марсі від -130 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0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С до -50 </a:t>
            </a:r>
            <a:r>
              <a:rPr lang="uk-UA" altLang="ru-RU" sz="2400" baseline="300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0</a:t>
            </a:r>
            <a:r>
              <a:rPr lang="uk-UA" altLang="ru-RU" sz="2400" dirty="0" smtClean="0"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С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el-GR" altLang="ru-RU" sz="2400" dirty="0" smtClean="0">
              <a:solidFill>
                <a:srgbClr val="66FF99"/>
              </a:solidFill>
              <a:effectLst/>
            </a:endParaRPr>
          </a:p>
        </p:txBody>
      </p:sp>
      <p:pic>
        <p:nvPicPr>
          <p:cNvPr id="20486" name="Picture 6" descr="Результат пошуку зображень за запитом &quot;вулкан олимп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408" y="0"/>
            <a:ext cx="3476592" cy="3476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02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543925" cy="5505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Марсіанський </a:t>
            </a:r>
            <a:r>
              <a:rPr lang="uk-UA" altLang="ru-RU" sz="2800" dirty="0" err="1" smtClean="0">
                <a:effectLst/>
                <a:latin typeface="Arial" pitchFamily="34" charset="0"/>
                <a:cs typeface="Arial" pitchFamily="34" charset="0"/>
              </a:rPr>
              <a:t>грунт</a:t>
            </a: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  – 20% кремнію, 12-16% заліза, 10% фосфору, 7% марганцю та кобальту, а також кальцій, хром, нікель, ванадій, титан, молібден, цирконій та ін.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Червоний колір поверхні  обумовлений великою кількістю окислів заліза(іржі).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 Марс вкритий кратерами, проваллями, горами. Геологічна особливість Марса - регіон </a:t>
            </a:r>
            <a:r>
              <a:rPr lang="uk-UA" altLang="ru-RU" sz="2800" dirty="0" err="1" smtClean="0">
                <a:effectLst/>
                <a:latin typeface="Arial" pitchFamily="34" charset="0"/>
                <a:cs typeface="Arial" pitchFamily="34" charset="0"/>
              </a:rPr>
              <a:t>Фарсіда</a:t>
            </a: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. Це вулканічне плато(висота 8-9 км), на плато розміщено згаслі вулкани висотою 19-27 км. Найбільше провалля – каньйон </a:t>
            </a:r>
            <a:r>
              <a:rPr lang="uk-UA" altLang="ru-RU" sz="2800" dirty="0" err="1" smtClean="0">
                <a:effectLst/>
                <a:latin typeface="Arial" pitchFamily="34" charset="0"/>
                <a:cs typeface="Arial" pitchFamily="34" charset="0"/>
              </a:rPr>
              <a:t>Титоніус</a:t>
            </a: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uk-UA" altLang="ru-RU" sz="2800" dirty="0" err="1" smtClean="0">
                <a:effectLst/>
                <a:latin typeface="Arial" pitchFamily="34" charset="0"/>
                <a:cs typeface="Arial" pitchFamily="34" charset="0"/>
              </a:rPr>
              <a:t>Часма</a:t>
            </a: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 ( довжина -2 500км, ширина-150 км, глибина –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altLang="ru-RU" sz="2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uk-UA" altLang="ru-RU" sz="2800" dirty="0" smtClean="0">
                <a:effectLst/>
                <a:latin typeface="Arial" pitchFamily="34" charset="0"/>
                <a:cs typeface="Arial" pitchFamily="34" charset="0"/>
              </a:rPr>
              <a:t>    до 7 км)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altLang="ru-RU" sz="2800" dirty="0" smtClean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8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655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/>
              <a:t>Вулкан Олімп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4281" y="1643050"/>
            <a:ext cx="4327575" cy="4929222"/>
          </a:xfrm>
        </p:spPr>
        <p:txBody>
          <a:bodyPr/>
          <a:lstStyle/>
          <a:p>
            <a:pPr>
              <a:defRPr/>
            </a:pPr>
            <a:r>
              <a:rPr lang="ru-RU" sz="2800" dirty="0" err="1" smtClean="0"/>
              <a:t>Згаслий</a:t>
            </a:r>
            <a:r>
              <a:rPr lang="ru-RU" sz="2800" dirty="0" smtClean="0"/>
              <a:t> вулкан на </a:t>
            </a:r>
            <a:r>
              <a:rPr lang="ru-RU" sz="2800" dirty="0" err="1" smtClean="0"/>
              <a:t>Марсі</a:t>
            </a:r>
            <a:endParaRPr lang="ru-RU" sz="2800" dirty="0" smtClean="0"/>
          </a:p>
          <a:p>
            <a:pPr marL="0" indent="0">
              <a:buNone/>
              <a:defRPr/>
            </a:pPr>
            <a:r>
              <a:rPr lang="ru-RU" sz="2800" dirty="0"/>
              <a:t> </a:t>
            </a:r>
            <a:r>
              <a:rPr lang="ru-RU" sz="2800" dirty="0" smtClean="0"/>
              <a:t>  </a:t>
            </a:r>
            <a:r>
              <a:rPr lang="ru-RU" sz="2800" dirty="0" err="1" smtClean="0"/>
              <a:t>найвища</a:t>
            </a:r>
            <a:r>
              <a:rPr lang="ru-RU" sz="2800" dirty="0" smtClean="0"/>
              <a:t> </a:t>
            </a:r>
            <a:r>
              <a:rPr lang="ru-RU" sz="2800" dirty="0" err="1" smtClean="0"/>
              <a:t>планетна</a:t>
            </a:r>
            <a:r>
              <a:rPr lang="ru-RU" sz="2800" dirty="0" smtClean="0"/>
              <a:t> гора   </a:t>
            </a:r>
          </a:p>
          <a:p>
            <a:pPr marL="0" indent="0">
              <a:buNone/>
              <a:defRPr/>
            </a:pPr>
            <a:r>
              <a:rPr lang="ru-RU" sz="2800" dirty="0"/>
              <a:t> </a:t>
            </a:r>
            <a:r>
              <a:rPr lang="ru-RU" sz="2800" dirty="0" smtClean="0"/>
              <a:t>  в </a:t>
            </a:r>
            <a:r>
              <a:rPr lang="ru-RU" sz="2800" dirty="0" err="1" smtClean="0">
                <a:effectLst/>
              </a:rPr>
              <a:t>Сонячній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системі</a:t>
            </a:r>
            <a:r>
              <a:rPr lang="ru-RU" sz="2800" dirty="0" smtClean="0">
                <a:effectLst/>
              </a:rPr>
              <a:t>.</a:t>
            </a:r>
          </a:p>
          <a:p>
            <a:pPr>
              <a:defRPr/>
            </a:pPr>
            <a:r>
              <a:rPr lang="ru-RU" sz="2800" dirty="0" err="1" smtClean="0"/>
              <a:t>Висота</a:t>
            </a:r>
            <a:r>
              <a:rPr lang="ru-RU" sz="2800" dirty="0" smtClean="0"/>
              <a:t> </a:t>
            </a:r>
            <a:r>
              <a:rPr lang="ru-RU" sz="2800" dirty="0" err="1" smtClean="0"/>
              <a:t>Олімпу</a:t>
            </a:r>
            <a:r>
              <a:rPr lang="ru-RU" sz="2800" dirty="0" smtClean="0"/>
              <a:t> — 22 км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основи</a:t>
            </a:r>
            <a:r>
              <a:rPr lang="ru-RU" sz="2800" dirty="0" smtClean="0"/>
              <a:t>. </a:t>
            </a:r>
          </a:p>
          <a:p>
            <a:pPr>
              <a:defRPr/>
            </a:pPr>
            <a:r>
              <a:rPr lang="ru-RU" sz="2800" dirty="0" err="1" smtClean="0"/>
              <a:t>Олімп</a:t>
            </a:r>
            <a:r>
              <a:rPr lang="ru-RU" sz="2800" dirty="0" smtClean="0"/>
              <a:t> </a:t>
            </a:r>
            <a:r>
              <a:rPr lang="ru-RU" sz="2800" dirty="0" err="1" smtClean="0"/>
              <a:t>сягає</a:t>
            </a:r>
            <a:r>
              <a:rPr lang="ru-RU" sz="2800" dirty="0" smtClean="0"/>
              <a:t> до 540 км </a:t>
            </a:r>
            <a:r>
              <a:rPr lang="ru-RU" sz="2800" dirty="0" err="1" smtClean="0"/>
              <a:t>завширшки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круті</a:t>
            </a:r>
            <a:r>
              <a:rPr lang="ru-RU" sz="2800" dirty="0" smtClean="0"/>
              <a:t> </a:t>
            </a:r>
            <a:r>
              <a:rPr lang="ru-RU" sz="2800" dirty="0" err="1" smtClean="0"/>
              <a:t>схили</a:t>
            </a:r>
            <a:r>
              <a:rPr lang="ru-RU" sz="2800" dirty="0" smtClean="0"/>
              <a:t> по краях </a:t>
            </a:r>
            <a:r>
              <a:rPr lang="ru-RU" sz="2800" dirty="0" err="1" smtClean="0"/>
              <a:t>висотою</a:t>
            </a:r>
            <a:r>
              <a:rPr lang="ru-RU" sz="2800" dirty="0" smtClean="0"/>
              <a:t> до 7 км.</a:t>
            </a:r>
            <a:endParaRPr lang="ru-RU" sz="2800" dirty="0">
              <a:effectLst/>
            </a:endParaRPr>
          </a:p>
        </p:txBody>
      </p:sp>
      <p:pic>
        <p:nvPicPr>
          <p:cNvPr id="23558" name="Picture 6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 r="19937"/>
          <a:stretch>
            <a:fillRect/>
          </a:stretch>
        </p:blipFill>
        <p:spPr bwMode="auto">
          <a:xfrm>
            <a:off x="4541857" y="1500175"/>
            <a:ext cx="4602143" cy="4286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60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/>
              <a:t>Долина </a:t>
            </a:r>
            <a:r>
              <a:rPr lang="uk-UA" dirty="0" err="1" smtClean="0"/>
              <a:t>Маринер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2214578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800" dirty="0" err="1" smtClean="0"/>
              <a:t>Велетенська</a:t>
            </a:r>
            <a:r>
              <a:rPr lang="ru-RU" sz="2800" dirty="0" smtClean="0"/>
              <a:t> система </a:t>
            </a:r>
            <a:r>
              <a:rPr lang="ru-RU" sz="2800" dirty="0" err="1" smtClean="0"/>
              <a:t>каньйонів</a:t>
            </a:r>
            <a:r>
              <a:rPr lang="ru-RU" sz="2800" dirty="0" smtClean="0"/>
              <a:t> на </a:t>
            </a:r>
            <a:r>
              <a:rPr lang="ru-RU" sz="2800" dirty="0" err="1" smtClean="0"/>
              <a:t>Марсі</a:t>
            </a:r>
            <a:r>
              <a:rPr lang="ru-RU" sz="2800" dirty="0" smtClean="0"/>
              <a:t>  (</a:t>
            </a:r>
            <a:r>
              <a:rPr lang="ru-RU" sz="2800" dirty="0" err="1" smtClean="0"/>
              <a:t>понад</a:t>
            </a:r>
            <a:r>
              <a:rPr lang="ru-RU" sz="2800" dirty="0" smtClean="0"/>
              <a:t> 4000 км </a:t>
            </a:r>
            <a:r>
              <a:rPr lang="ru-RU" sz="2800" dirty="0" err="1" smtClean="0"/>
              <a:t>завдовжки</a:t>
            </a:r>
            <a:r>
              <a:rPr lang="ru-RU" sz="2800" dirty="0" smtClean="0"/>
              <a:t>, 200 км </a:t>
            </a:r>
            <a:r>
              <a:rPr lang="ru-RU" sz="2800" dirty="0" err="1" smtClean="0"/>
              <a:t>завширшки</a:t>
            </a:r>
            <a:r>
              <a:rPr lang="ru-RU" sz="2800" dirty="0" smtClean="0"/>
              <a:t>, </a:t>
            </a:r>
            <a:r>
              <a:rPr lang="ru-RU" sz="2800" dirty="0" err="1" smtClean="0"/>
              <a:t>і</a:t>
            </a:r>
            <a:r>
              <a:rPr lang="ru-RU" sz="2800" dirty="0" smtClean="0"/>
              <a:t> до 7 км </a:t>
            </a:r>
            <a:r>
              <a:rPr lang="ru-RU" sz="2800" dirty="0" err="1" smtClean="0"/>
              <a:t>завглибшки</a:t>
            </a:r>
            <a:r>
              <a:rPr lang="ru-RU" sz="2800" dirty="0" smtClean="0"/>
              <a:t>). Названа на честь </a:t>
            </a:r>
            <a:r>
              <a:rPr lang="ru-RU" sz="2800" dirty="0" err="1" smtClean="0"/>
              <a:t>американської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космічної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програми</a:t>
            </a:r>
            <a:r>
              <a:rPr lang="ru-RU" sz="2800" dirty="0" smtClean="0"/>
              <a:t> «Маринер» </a:t>
            </a:r>
            <a:r>
              <a:rPr lang="ru-RU" sz="2800" dirty="0" err="1" smtClean="0"/>
              <a:t>після</a:t>
            </a:r>
            <a:r>
              <a:rPr lang="ru-RU" sz="2800" dirty="0" smtClean="0"/>
              <a:t> того, як </a:t>
            </a:r>
            <a:r>
              <a:rPr lang="ru-RU" sz="2800" dirty="0" err="1" smtClean="0"/>
              <a:t>апарат</a:t>
            </a:r>
            <a:r>
              <a:rPr lang="ru-RU" sz="2800" dirty="0" smtClean="0"/>
              <a:t> Маринер-9 </a:t>
            </a:r>
            <a:r>
              <a:rPr lang="ru-RU" sz="2800" dirty="0" err="1" smtClean="0"/>
              <a:t>виявив</a:t>
            </a:r>
            <a:r>
              <a:rPr lang="ru-RU" sz="2800" dirty="0" smtClean="0"/>
              <a:t> </a:t>
            </a:r>
            <a:r>
              <a:rPr lang="ru-RU" sz="2800" dirty="0" err="1" smtClean="0"/>
              <a:t>каньйони</a:t>
            </a:r>
            <a:r>
              <a:rPr lang="ru-RU" sz="2800" dirty="0" smtClean="0"/>
              <a:t> у 1971 — 1972.</a:t>
            </a:r>
            <a:endParaRPr lang="ru-RU" sz="2800" dirty="0"/>
          </a:p>
        </p:txBody>
      </p:sp>
      <p:pic>
        <p:nvPicPr>
          <p:cNvPr id="24582" name="Picture 6" descr="https://upload.wikimedia.org/wikipedia/commons/thumb/9/92/VallesMarinerisHuge.jpg/1920px-VallesMarinerisHu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647976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3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/>
              <a:t>Північний полюс</a:t>
            </a:r>
            <a:endParaRPr lang="ru-RU" dirty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844675"/>
            <a:ext cx="777081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7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https://upload.wikimedia.org/wikipedia/commons/thumb/f/fa/Mars_rocks.jpg/800px-Mars_roc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89"/>
            <a:ext cx="3143272" cy="3182563"/>
          </a:xfrm>
          <a:prstGeom prst="rect">
            <a:avLst/>
          </a:prstGeom>
          <a:noFill/>
        </p:spPr>
      </p:pic>
      <p:pic>
        <p:nvPicPr>
          <p:cNvPr id="25608" name="Picture 8" descr="https://upload.wikimedia.org/wikipedia/commons/thumb/6/6e/Gusev_Spirit_01.jpg/1024px-Gusev_Spirit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28"/>
            <a:ext cx="4122618" cy="3071834"/>
          </a:xfrm>
          <a:prstGeom prst="rect">
            <a:avLst/>
          </a:prstGeom>
          <a:noFill/>
        </p:spPr>
      </p:pic>
      <p:pic>
        <p:nvPicPr>
          <p:cNvPr id="25610" name="Picture 10" descr="https://upload.wikimedia.org/wikipedia/commons/7/7a/Mars_Viking_21i09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429000"/>
            <a:ext cx="3143272" cy="3155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4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41433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14313"/>
            <a:ext cx="4643437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6125"/>
            <a:ext cx="421481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1500" y="3286125"/>
            <a:ext cx="47625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Прямоугольник 7"/>
          <p:cNvSpPr>
            <a:spLocks noChangeArrowheads="1"/>
          </p:cNvSpPr>
          <p:nvPr/>
        </p:nvSpPr>
        <p:spPr bwMode="auto">
          <a:xfrm>
            <a:off x="214313" y="6357938"/>
            <a:ext cx="3714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Дюны в кратере Матара на Марсе </a:t>
            </a:r>
          </a:p>
        </p:txBody>
      </p:sp>
      <p:sp>
        <p:nvSpPr>
          <p:cNvPr id="26631" name="Прямоугольник 8"/>
          <p:cNvSpPr>
            <a:spLocks noChangeArrowheads="1"/>
          </p:cNvSpPr>
          <p:nvPr/>
        </p:nvSpPr>
        <p:spPr bwMode="auto">
          <a:xfrm>
            <a:off x="4643438" y="2857500"/>
            <a:ext cx="3001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Рельєф на поверхні на Марсі </a:t>
            </a:r>
          </a:p>
        </p:txBody>
      </p:sp>
      <p:sp>
        <p:nvSpPr>
          <p:cNvPr id="26632" name="Прямоугольник 9"/>
          <p:cNvSpPr>
            <a:spLocks noChangeArrowheads="1"/>
          </p:cNvSpPr>
          <p:nvPr/>
        </p:nvSpPr>
        <p:spPr bwMode="auto">
          <a:xfrm>
            <a:off x="571500" y="2857500"/>
            <a:ext cx="2560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Дюна на поверхні Марса</a:t>
            </a:r>
          </a:p>
        </p:txBody>
      </p:sp>
      <p:sp>
        <p:nvSpPr>
          <p:cNvPr id="26633" name="Прямоугольник 10"/>
          <p:cNvSpPr>
            <a:spLocks noChangeArrowheads="1"/>
          </p:cNvSpPr>
          <p:nvPr/>
        </p:nvSpPr>
        <p:spPr bwMode="auto">
          <a:xfrm>
            <a:off x="4500563" y="6286500"/>
            <a:ext cx="4427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Сліди   марсохода  на марсіанській поверхні </a:t>
            </a:r>
          </a:p>
        </p:txBody>
      </p:sp>
    </p:spTree>
    <p:extLst>
      <p:ext uri="{BB962C8B-B14F-4D97-AF65-F5344CB8AC3E}">
        <p14:creationId xmlns:p14="http://schemas.microsoft.com/office/powerpoint/2010/main" val="29968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uk-UA" dirty="0" err="1" smtClean="0"/>
              <a:t>Селфі</a:t>
            </a:r>
            <a:r>
              <a:rPr lang="uk-UA" dirty="0" smtClean="0"/>
              <a:t> марсохода </a:t>
            </a:r>
            <a:r>
              <a:rPr lang="en-US" b="0" dirty="0" smtClean="0"/>
              <a:t>Curiosity</a:t>
            </a:r>
            <a:r>
              <a:rPr lang="uk-UA" b="0" dirty="0" smtClean="0"/>
              <a:t> (11.05.2016)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71744"/>
            <a:ext cx="8229600" cy="4525963"/>
          </a:xfrm>
        </p:spPr>
        <p:txBody>
          <a:bodyPr/>
          <a:lstStyle/>
          <a:p>
            <a:pPr algn="r"/>
            <a:endParaRPr lang="ru-RU" dirty="0"/>
          </a:p>
        </p:txBody>
      </p:sp>
      <p:pic>
        <p:nvPicPr>
          <p:cNvPr id="44034" name="Picture 2" descr="http://rusnasa.ru/wp-content/uploads/2016/06/20115517.713179.29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736487" cy="4857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677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err="1" smtClean="0"/>
              <a:t>Марсоход</a:t>
            </a:r>
            <a:r>
              <a:rPr lang="ru-RU" b="0" dirty="0" smtClean="0"/>
              <a:t> </a:t>
            </a:r>
            <a:r>
              <a:rPr lang="en-US" b="0" dirty="0" smtClean="0"/>
              <a:t>Opportunity</a:t>
            </a:r>
            <a:r>
              <a:rPr lang="uk-UA" b="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http://rusnasa.ru/wp-content/uploads/2017/02/1485943722_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92696"/>
            <a:ext cx="8509057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096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err="1" smtClean="0"/>
              <a:t>Життя</a:t>
            </a:r>
            <a:r>
              <a:rPr lang="ru-RU" b="0" dirty="0" smtClean="0"/>
              <a:t> на </a:t>
            </a:r>
            <a:r>
              <a:rPr lang="ru-RU" b="0" dirty="0" err="1" smtClean="0"/>
              <a:t>Марсі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14932" cy="4525963"/>
          </a:xfrm>
        </p:spPr>
        <p:txBody>
          <a:bodyPr/>
          <a:lstStyle/>
          <a:p>
            <a:r>
              <a:rPr lang="ru-RU" dirty="0" smtClean="0"/>
              <a:t>На </a:t>
            </a:r>
            <a:r>
              <a:rPr lang="ru-RU" dirty="0" err="1" smtClean="0"/>
              <a:t>Марсі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знайдено</a:t>
            </a:r>
            <a:r>
              <a:rPr lang="ru-RU" dirty="0" smtClean="0"/>
              <a:t> </a:t>
            </a:r>
            <a:r>
              <a:rPr lang="ru-RU" dirty="0" err="1" smtClean="0"/>
              <a:t>зразки</a:t>
            </a:r>
            <a:r>
              <a:rPr lang="ru-RU" dirty="0" smtClean="0"/>
              <a:t> </a:t>
            </a:r>
            <a:r>
              <a:rPr lang="ru-RU" dirty="0" err="1" smtClean="0"/>
              <a:t>льоду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умов </a:t>
            </a:r>
            <a:r>
              <a:rPr lang="ru-RU" dirty="0" err="1" smtClean="0"/>
              <a:t>існування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 За </a:t>
            </a:r>
            <a:r>
              <a:rPr lang="ru-RU" dirty="0" err="1" smtClean="0"/>
              <a:t>останніми</a:t>
            </a:r>
            <a:r>
              <a:rPr lang="ru-RU" dirty="0" smtClean="0"/>
              <a:t> </a:t>
            </a:r>
            <a:r>
              <a:rPr lang="ru-RU" dirty="0" err="1" smtClean="0"/>
              <a:t>відомостями</a:t>
            </a:r>
            <a:r>
              <a:rPr lang="ru-RU" dirty="0" smtClean="0"/>
              <a:t>, в </a:t>
            </a:r>
            <a:r>
              <a:rPr lang="ru-RU" dirty="0" err="1" smtClean="0"/>
              <a:t>минулому</a:t>
            </a:r>
            <a:r>
              <a:rPr lang="ru-RU" dirty="0" smtClean="0"/>
              <a:t> на </a:t>
            </a:r>
            <a:r>
              <a:rPr lang="ru-RU" dirty="0" err="1" smtClean="0"/>
              <a:t>Марсі</a:t>
            </a:r>
            <a:r>
              <a:rPr lang="ru-RU" dirty="0" smtClean="0"/>
              <a:t> </a:t>
            </a:r>
            <a:r>
              <a:rPr lang="ru-RU" dirty="0" err="1" smtClean="0"/>
              <a:t>існувала</a:t>
            </a:r>
            <a:r>
              <a:rPr lang="ru-RU" dirty="0" smtClean="0"/>
              <a:t> вода в </a:t>
            </a:r>
            <a:r>
              <a:rPr lang="ru-RU" dirty="0" err="1" smtClean="0"/>
              <a:t>рідкому</a:t>
            </a:r>
            <a:r>
              <a:rPr lang="ru-RU" dirty="0" smtClean="0"/>
              <a:t> </a:t>
            </a:r>
            <a:r>
              <a:rPr lang="ru-RU" dirty="0" err="1" smtClean="0"/>
              <a:t>стані</a:t>
            </a:r>
            <a:r>
              <a:rPr lang="ru-RU" dirty="0" smtClean="0"/>
              <a:t>, </a:t>
            </a:r>
            <a:r>
              <a:rPr lang="ru-RU" dirty="0" err="1" smtClean="0"/>
              <a:t>поверхню</a:t>
            </a:r>
            <a:r>
              <a:rPr lang="ru-RU" dirty="0" smtClean="0"/>
              <a:t> </a:t>
            </a:r>
            <a:r>
              <a:rPr lang="ru-RU" dirty="0" err="1" smtClean="0"/>
              <a:t>планети</a:t>
            </a:r>
            <a:r>
              <a:rPr lang="ru-RU" dirty="0" smtClean="0"/>
              <a:t> </a:t>
            </a:r>
            <a:r>
              <a:rPr lang="ru-RU" dirty="0" err="1" smtClean="0"/>
              <a:t>вкривали</a:t>
            </a:r>
            <a:r>
              <a:rPr lang="ru-RU" dirty="0" smtClean="0"/>
              <a:t> моря</a:t>
            </a:r>
            <a:endParaRPr lang="ru-RU" dirty="0"/>
          </a:p>
        </p:txBody>
      </p:sp>
      <p:pic>
        <p:nvPicPr>
          <p:cNvPr id="59394" name="Picture 2" descr="https://upload.wikimedia.org/wikipedia/commons/thumb/2/29/Nasa_mars_opportunity_rock_water_150_eng_02mar04.jpg/150px-Nasa_mars_opportunity_rock_water_150_eng_02mar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357298"/>
            <a:ext cx="3164366" cy="3143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27984" y="4929198"/>
            <a:ext cx="4358858" cy="156966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Мікроскопічні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гірські</a:t>
            </a:r>
            <a:r>
              <a:rPr lang="ru-RU" sz="2400" dirty="0">
                <a:solidFill>
                  <a:srgbClr val="FFFF00"/>
                </a:solidFill>
              </a:rPr>
              <a:t> породи, </a:t>
            </a:r>
            <a:r>
              <a:rPr lang="ru-RU" sz="2400" dirty="0" err="1">
                <a:solidFill>
                  <a:srgbClr val="FFFF00"/>
                </a:solidFill>
              </a:rPr>
              <a:t>що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містять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ознаки</a:t>
            </a:r>
            <a:r>
              <a:rPr lang="ru-RU" sz="2400" dirty="0">
                <a:solidFill>
                  <a:srgbClr val="FFFF00"/>
                </a:solidFill>
              </a:rPr>
              <a:t> води. </a:t>
            </a:r>
            <a:r>
              <a:rPr lang="ru-RU" sz="2400" dirty="0" err="1">
                <a:solidFill>
                  <a:srgbClr val="FFFF00"/>
                </a:solidFill>
              </a:rPr>
              <a:t>Фотографію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зроблено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марсоходом</a:t>
            </a:r>
            <a:r>
              <a:rPr lang="ru-RU" sz="2400" dirty="0">
                <a:solidFill>
                  <a:srgbClr val="FFFF00"/>
                </a:solidFill>
              </a:rPr>
              <a:t> </a:t>
            </a:r>
            <a:r>
              <a:rPr lang="ru-RU" sz="2400" i="1" dirty="0" err="1">
                <a:solidFill>
                  <a:srgbClr val="FFFF00"/>
                </a:solidFill>
                <a:hlinkClick r:id="rId3" tooltip="en:Opportunity rover"/>
              </a:rPr>
              <a:t>Opportunity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err="1"/>
              <a:t>Чи</a:t>
            </a:r>
            <a:r>
              <a:rPr lang="ru-RU" sz="4400" dirty="0"/>
              <a:t> є </a:t>
            </a:r>
            <a:r>
              <a:rPr lang="ru-RU" sz="4400" dirty="0" err="1"/>
              <a:t>життя</a:t>
            </a:r>
            <a:r>
              <a:rPr lang="ru-RU" sz="4400" dirty="0"/>
              <a:t> на </a:t>
            </a:r>
            <a:r>
              <a:rPr lang="ru-RU" sz="4400" dirty="0" err="1"/>
              <a:t>Марсі</a:t>
            </a:r>
            <a:r>
              <a:rPr lang="ru-RU" sz="4400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Розріджена</a:t>
            </a:r>
            <a:r>
              <a:rPr lang="ru-RU" dirty="0"/>
              <a:t> атмосфера та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добові</a:t>
            </a:r>
            <a:r>
              <a:rPr lang="ru-RU" dirty="0"/>
              <a:t> перепади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неможливим</a:t>
            </a:r>
            <a:r>
              <a:rPr lang="ru-RU" dirty="0"/>
              <a:t> </a:t>
            </a:r>
            <a:r>
              <a:rPr lang="ru-RU" dirty="0" err="1"/>
              <a:t>існування</a:t>
            </a:r>
            <a:r>
              <a:rPr lang="ru-RU" dirty="0"/>
              <a:t> </a:t>
            </a:r>
            <a:r>
              <a:rPr lang="ru-RU" dirty="0" err="1"/>
              <a:t>високорозвинених</a:t>
            </a:r>
            <a:r>
              <a:rPr lang="ru-RU" dirty="0"/>
              <a:t> форм </a:t>
            </a:r>
            <a:r>
              <a:rPr lang="ru-RU" dirty="0" err="1"/>
              <a:t>життя</a:t>
            </a:r>
            <a:r>
              <a:rPr lang="ru-RU" dirty="0"/>
              <a:t> — </a:t>
            </a:r>
            <a:r>
              <a:rPr lang="ru-RU" dirty="0" err="1"/>
              <a:t>рослин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600" dirty="0" smtClean="0"/>
              <a:t>Марс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висоти</a:t>
            </a:r>
            <a:r>
              <a:rPr lang="ru-RU" sz="1600" dirty="0"/>
              <a:t> </a:t>
            </a:r>
            <a:r>
              <a:rPr lang="ru-RU" sz="1600" dirty="0" err="1"/>
              <a:t>кількох</a:t>
            </a:r>
            <a:r>
              <a:rPr lang="ru-RU" sz="1600" dirty="0"/>
              <a:t> </a:t>
            </a:r>
            <a:r>
              <a:rPr lang="ru-RU" sz="1600" dirty="0" err="1"/>
              <a:t>сотень</a:t>
            </a:r>
            <a:r>
              <a:rPr lang="ru-RU" sz="1600" dirty="0"/>
              <a:t> </a:t>
            </a:r>
            <a:r>
              <a:rPr lang="ru-RU" sz="1600" dirty="0" err="1"/>
              <a:t>кілометрів</a:t>
            </a:r>
            <a:r>
              <a:rPr lang="ru-RU" sz="1600" dirty="0"/>
              <a:t>. На </a:t>
            </a:r>
            <a:r>
              <a:rPr lang="ru-RU" sz="1600" dirty="0" err="1"/>
              <a:t>горизонті</a:t>
            </a:r>
            <a:r>
              <a:rPr lang="ru-RU" sz="1600" dirty="0"/>
              <a:t> — тонкий шар </a:t>
            </a:r>
            <a:r>
              <a:rPr lang="ru-RU" sz="1600" dirty="0" err="1"/>
              <a:t>розрідженої</a:t>
            </a:r>
            <a:r>
              <a:rPr lang="ru-RU" sz="1600" dirty="0"/>
              <a:t> </a:t>
            </a:r>
            <a:r>
              <a:rPr lang="ru-RU" sz="1600" dirty="0" err="1"/>
              <a:t>атмосфери</a:t>
            </a:r>
            <a:r>
              <a:rPr lang="ru-RU" sz="1600" dirty="0"/>
              <a:t>. </a:t>
            </a:r>
            <a:r>
              <a:rPr lang="ru-RU" sz="1600" dirty="0" err="1"/>
              <a:t>Ліворуч</a:t>
            </a:r>
            <a:r>
              <a:rPr lang="ru-RU" sz="1600" dirty="0"/>
              <a:t> — </a:t>
            </a:r>
            <a:r>
              <a:rPr lang="ru-RU" sz="1600" dirty="0" err="1"/>
              <a:t>дивний</a:t>
            </a:r>
            <a:r>
              <a:rPr lang="ru-RU" sz="1600" dirty="0"/>
              <a:t> кратер,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нагадує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усміхається</a:t>
            </a:r>
            <a:endParaRPr lang="ru-RU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3816424" cy="240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19"/>
            <a:ext cx="3456384" cy="240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7961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9144000" cy="3970318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Марс </a:t>
            </a:r>
            <a:r>
              <a:rPr lang="ru-RU" sz="2800" dirty="0" err="1" smtClean="0">
                <a:solidFill>
                  <a:srgbClr val="FFFF00"/>
                </a:solidFill>
              </a:rPr>
              <a:t>має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розріджену</a:t>
            </a:r>
            <a:r>
              <a:rPr lang="ru-RU" sz="2800" dirty="0" smtClean="0">
                <a:solidFill>
                  <a:srgbClr val="FFFF00"/>
                </a:solidFill>
              </a:rPr>
              <a:t> атмосферу. </a:t>
            </a:r>
            <a:r>
              <a:rPr lang="ru-RU" sz="2800" dirty="0" err="1" smtClean="0">
                <a:solidFill>
                  <a:srgbClr val="FFFF00"/>
                </a:solidFill>
              </a:rPr>
              <a:t>Це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дозволяє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вивчати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його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поверхню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безпосередньо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Землі</a:t>
            </a:r>
            <a:r>
              <a:rPr lang="ru-RU" sz="2800" dirty="0" smtClean="0">
                <a:solidFill>
                  <a:srgbClr val="FFFF00"/>
                </a:solidFill>
              </a:rPr>
              <a:t>. </a:t>
            </a:r>
            <a:r>
              <a:rPr lang="ru-RU" sz="2800" dirty="0" err="1" smtClean="0">
                <a:solidFill>
                  <a:srgbClr val="FFFF00"/>
                </a:solidFill>
              </a:rPr>
              <a:t>Дві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третини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поверхні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Мара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займають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світлі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ділянки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які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отримали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назву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материків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близько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третини</a:t>
            </a:r>
            <a:r>
              <a:rPr lang="ru-RU" sz="2800" dirty="0" smtClean="0">
                <a:solidFill>
                  <a:srgbClr val="FFFF00"/>
                </a:solidFill>
              </a:rPr>
              <a:t> – </a:t>
            </a:r>
            <a:r>
              <a:rPr lang="ru-RU" sz="2800" dirty="0" err="1" smtClean="0">
                <a:solidFill>
                  <a:srgbClr val="FFFF00"/>
                </a:solidFill>
              </a:rPr>
              <a:t>темні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ділянки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названі</a:t>
            </a:r>
            <a:r>
              <a:rPr lang="ru-RU" sz="2800" dirty="0" smtClean="0">
                <a:solidFill>
                  <a:srgbClr val="FFFF00"/>
                </a:solidFill>
              </a:rPr>
              <a:t> морями. Вони </a:t>
            </a:r>
            <a:r>
              <a:rPr lang="ru-RU" sz="2800" dirty="0" err="1" smtClean="0">
                <a:solidFill>
                  <a:srgbClr val="FFFF00"/>
                </a:solidFill>
              </a:rPr>
              <a:t>зберігають</a:t>
            </a:r>
            <a:r>
              <a:rPr lang="ru-RU" sz="2800" dirty="0" smtClean="0">
                <a:solidFill>
                  <a:srgbClr val="FFFF00"/>
                </a:solidFill>
              </a:rPr>
              <a:t> свою форму в </a:t>
            </a:r>
            <a:r>
              <a:rPr lang="ru-RU" sz="2800" dirty="0" err="1" smtClean="0">
                <a:solidFill>
                  <a:srgbClr val="FFFF00"/>
                </a:solidFill>
              </a:rPr>
              <a:t>часі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що</a:t>
            </a:r>
            <a:r>
              <a:rPr lang="ru-RU" sz="2800" dirty="0" smtClean="0">
                <a:solidFill>
                  <a:srgbClr val="FFFF00"/>
                </a:solidFill>
              </a:rPr>
              <a:t> дозволило </a:t>
            </a:r>
            <a:r>
              <a:rPr lang="ru-RU" sz="2800" dirty="0" err="1" smtClean="0">
                <a:solidFill>
                  <a:srgbClr val="FFFF00"/>
                </a:solidFill>
              </a:rPr>
              <a:t>скласти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точні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карти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поверхні</a:t>
            </a:r>
            <a:r>
              <a:rPr lang="ru-RU" sz="2800" dirty="0" smtClean="0">
                <a:solidFill>
                  <a:srgbClr val="FFFF00"/>
                </a:solidFill>
              </a:rPr>
              <a:t>. </a:t>
            </a:r>
            <a:r>
              <a:rPr lang="ru-RU" sz="2800" dirty="0" err="1" smtClean="0">
                <a:solidFill>
                  <a:srgbClr val="FFFF00"/>
                </a:solidFill>
              </a:rPr>
              <a:t>Поблизу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полюсів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восени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утворюються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білі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плями</a:t>
            </a:r>
            <a:r>
              <a:rPr lang="ru-RU" sz="2800" dirty="0" smtClean="0">
                <a:solidFill>
                  <a:srgbClr val="FFFF00"/>
                </a:solidFill>
              </a:rPr>
              <a:t> – </a:t>
            </a:r>
            <a:r>
              <a:rPr lang="ru-RU" sz="2800" dirty="0" err="1" smtClean="0">
                <a:solidFill>
                  <a:srgbClr val="FFFF00"/>
                </a:solidFill>
              </a:rPr>
              <a:t>полярні</a:t>
            </a:r>
            <a:r>
              <a:rPr lang="ru-RU" sz="2800" dirty="0" smtClean="0">
                <a:solidFill>
                  <a:srgbClr val="FFFF00"/>
                </a:solidFill>
              </a:rPr>
              <a:t> шапки, </a:t>
            </a:r>
            <a:r>
              <a:rPr lang="ru-RU" sz="2800" dirty="0" err="1" smtClean="0">
                <a:solidFill>
                  <a:srgbClr val="FFFF00"/>
                </a:solidFill>
              </a:rPr>
              <a:t>які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зникають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повністю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або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значно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зменшуються</a:t>
            </a:r>
            <a:r>
              <a:rPr lang="ru-RU" sz="2800" dirty="0" smtClean="0">
                <a:solidFill>
                  <a:srgbClr val="FFFF00"/>
                </a:solidFill>
              </a:rPr>
              <a:t> в </a:t>
            </a:r>
            <a:r>
              <a:rPr lang="ru-RU" sz="2800" dirty="0" err="1" smtClean="0">
                <a:solidFill>
                  <a:srgbClr val="FFFF00"/>
                </a:solidFill>
              </a:rPr>
              <a:t>розмірах</a:t>
            </a:r>
            <a:r>
              <a:rPr lang="ru-RU" sz="2800" dirty="0" smtClean="0">
                <a:solidFill>
                  <a:srgbClr val="FFFF00"/>
                </a:solidFill>
              </a:rPr>
              <a:t> на початку </a:t>
            </a:r>
            <a:r>
              <a:rPr lang="ru-RU" sz="2800" dirty="0" err="1" smtClean="0">
                <a:solidFill>
                  <a:srgbClr val="FFFF00"/>
                </a:solidFill>
              </a:rPr>
              <a:t>літа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5" name="Содержимое 3" descr="ozera-mars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549" y="3933056"/>
            <a:ext cx="7521947" cy="3052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72202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654050"/>
          </a:xfrm>
        </p:spPr>
        <p:txBody>
          <a:bodyPr/>
          <a:lstStyle/>
          <a:p>
            <a:pPr>
              <a:defRPr/>
            </a:pPr>
            <a:r>
              <a:rPr lang="uk-UA" dirty="0" smtClean="0"/>
              <a:t>Важливі відкриття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8" y="785813"/>
          <a:ext cx="8929687" cy="6086601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1000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1636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З</a:t>
                      </a:r>
                      <a:r>
                        <a:rPr lang="en-US" sz="1800" dirty="0" smtClean="0"/>
                        <a:t>`</a:t>
                      </a:r>
                      <a:r>
                        <a:rPr lang="ru-RU" sz="1800" dirty="0" err="1" smtClean="0"/>
                        <a:t>явля</a:t>
                      </a:r>
                      <a:r>
                        <a:rPr lang="uk-UA" sz="1800" dirty="0" smtClean="0"/>
                        <a:t>є</a:t>
                      </a:r>
                      <a:r>
                        <a:rPr lang="ru-RU" sz="1800" dirty="0" err="1" smtClean="0"/>
                        <a:t>ться</a:t>
                      </a:r>
                      <a:r>
                        <a:rPr lang="ru-RU" sz="1800" dirty="0" smtClean="0"/>
                        <a:t> перше</a:t>
                      </a:r>
                      <a:r>
                        <a:rPr lang="en-US" sz="1800" dirty="0" smtClean="0"/>
                        <a:t> </a:t>
                      </a:r>
                      <a:r>
                        <a:rPr lang="uk-UA" sz="1800" dirty="0" smtClean="0"/>
                        <a:t>зображення</a:t>
                      </a:r>
                      <a:r>
                        <a:rPr lang="uk-UA" sz="1800" baseline="0" dirty="0" smtClean="0"/>
                        <a:t>  поверхні 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Марса в </a:t>
                      </a:r>
                      <a:r>
                        <a:rPr lang="ru-RU" sz="1800" dirty="0" err="1" smtClean="0"/>
                        <a:t>астрономічній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книзі</a:t>
                      </a:r>
                      <a:r>
                        <a:rPr lang="ru-RU" sz="1800" dirty="0" smtClean="0"/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1666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/>
                        <a:t>Виміряно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період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обертання</a:t>
                      </a:r>
                      <a:r>
                        <a:rPr lang="ru-RU" sz="1800" dirty="0" smtClean="0"/>
                        <a:t> Марса </a:t>
                      </a:r>
                      <a:r>
                        <a:rPr lang="ru-RU" sz="1800" dirty="0" err="1" smtClean="0"/>
                        <a:t>навколо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осі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 err="1" smtClean="0"/>
                        <a:t>це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приблизно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24 </a:t>
                      </a:r>
                      <a:r>
                        <a:rPr lang="ru-RU" sz="1800" dirty="0" smtClean="0"/>
                        <a:t>год </a:t>
                      </a:r>
                      <a:r>
                        <a:rPr lang="ru-RU" sz="1800" dirty="0"/>
                        <a:t>40 </a:t>
                      </a:r>
                      <a:r>
                        <a:rPr lang="ru-RU" sz="1800" dirty="0" err="1" smtClean="0"/>
                        <a:t>хв</a:t>
                      </a:r>
                      <a:r>
                        <a:rPr lang="ru-RU" sz="1800" dirty="0" smtClean="0"/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/>
                        <a:t>1704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/>
                        <a:t>Відкриті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полярні</a:t>
                      </a:r>
                      <a:r>
                        <a:rPr lang="ru-RU" sz="1800" baseline="0" dirty="0" smtClean="0"/>
                        <a:t> шапки.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1777-1783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/>
                        <a:t>Уільям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Гершель </a:t>
                      </a:r>
                      <a:r>
                        <a:rPr lang="ru-RU" sz="1800" dirty="0" err="1" smtClean="0"/>
                        <a:t>висловлює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гіпотезу</a:t>
                      </a:r>
                      <a:r>
                        <a:rPr lang="ru-RU" sz="1800" dirty="0" smtClean="0"/>
                        <a:t> про те, </a:t>
                      </a:r>
                      <a:r>
                        <a:rPr lang="ru-RU" sz="1800" dirty="0" err="1" smtClean="0"/>
                        <a:t>що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полярні</a:t>
                      </a:r>
                      <a:r>
                        <a:rPr lang="ru-RU" sz="1800" dirty="0" smtClean="0"/>
                        <a:t> шапки </a:t>
                      </a:r>
                      <a:r>
                        <a:rPr lang="ru-RU" sz="1800" dirty="0" err="1" smtClean="0"/>
                        <a:t>складються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льоду</a:t>
                      </a:r>
                      <a:r>
                        <a:rPr lang="ru-RU" sz="1800" dirty="0" smtClean="0"/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/>
                        <a:t>1837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/>
                        <a:t>Складені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перші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карти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поверхні</a:t>
                      </a:r>
                      <a:r>
                        <a:rPr lang="ru-RU" sz="1800" dirty="0" smtClean="0"/>
                        <a:t> Марса.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/>
                        <a:t>1877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/>
                        <a:t>Відкриті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u="none" dirty="0"/>
                        <a:t>Фобос и </a:t>
                      </a:r>
                      <a:r>
                        <a:rPr lang="ru-RU" sz="1800" u="none" dirty="0" err="1"/>
                        <a:t>Деймос</a:t>
                      </a:r>
                      <a:r>
                        <a:rPr lang="ru-RU" sz="1800" u="none" dirty="0"/>
                        <a:t>.</a:t>
                      </a:r>
                      <a:endParaRPr lang="ru-RU" sz="1800" u="none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1965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"</a:t>
                      </a:r>
                      <a:r>
                        <a:rPr lang="ru-RU" sz="1800" u="none" dirty="0"/>
                        <a:t>Маринер - 4</a:t>
                      </a:r>
                      <a:r>
                        <a:rPr lang="ru-RU" sz="1800" dirty="0"/>
                        <a:t>" </a:t>
                      </a:r>
                      <a:r>
                        <a:rPr lang="ru-RU" sz="1800" dirty="0" err="1" smtClean="0"/>
                        <a:t>передає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на Землю 21 </a:t>
                      </a:r>
                      <a:r>
                        <a:rPr lang="ru-RU" sz="1800" dirty="0" err="1" smtClean="0"/>
                        <a:t>зображення</a:t>
                      </a:r>
                      <a:r>
                        <a:rPr lang="ru-RU" sz="1800" dirty="0" smtClean="0"/>
                        <a:t> Марса</a:t>
                      </a:r>
                      <a:r>
                        <a:rPr lang="ru-RU" sz="1800" dirty="0"/>
                        <a:t>, на </a:t>
                      </a:r>
                      <a:r>
                        <a:rPr lang="ru-RU" sz="1800" dirty="0" err="1" smtClean="0"/>
                        <a:t>яких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гарно</a:t>
                      </a:r>
                      <a:r>
                        <a:rPr lang="ru-RU" sz="1800" baseline="0" dirty="0" smtClean="0"/>
                        <a:t> видно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кратеры, </a:t>
                      </a:r>
                      <a:r>
                        <a:rPr lang="ru-RU" sz="1800" dirty="0" err="1" smtClean="0"/>
                        <a:t>але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немає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ніяких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каналів</a:t>
                      </a:r>
                      <a:r>
                        <a:rPr lang="ru-RU" sz="1800" dirty="0" smtClean="0"/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/>
                        <a:t>1971-1972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"</a:t>
                      </a:r>
                      <a:r>
                        <a:rPr lang="ru-RU" sz="1800" u="none" dirty="0"/>
                        <a:t>Маринер - 9</a:t>
                      </a:r>
                      <a:r>
                        <a:rPr lang="ru-RU" sz="1800" dirty="0"/>
                        <a:t>" </a:t>
                      </a:r>
                      <a:r>
                        <a:rPr lang="ru-RU" sz="1800" dirty="0" err="1" smtClean="0"/>
                        <a:t>передає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на Землю 7329 </a:t>
                      </a:r>
                      <a:r>
                        <a:rPr lang="ru-RU" sz="1800" dirty="0" err="1" smtClean="0"/>
                        <a:t>фотографій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Марса.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9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20 </a:t>
                      </a:r>
                      <a:r>
                        <a:rPr lang="ru-RU" sz="1800" dirty="0" err="1" smtClean="0"/>
                        <a:t>червня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/>
                        <a:t>1976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«</a:t>
                      </a:r>
                      <a:r>
                        <a:rPr lang="ru-RU" sz="1800" u="none" dirty="0" err="1" smtClean="0"/>
                        <a:t>Вікінг</a:t>
                      </a:r>
                      <a:r>
                        <a:rPr lang="ru-RU" sz="1800" u="none" dirty="0" smtClean="0"/>
                        <a:t> </a:t>
                      </a:r>
                      <a:r>
                        <a:rPr lang="ru-RU" sz="1800" u="none" dirty="0"/>
                        <a:t>- 1</a:t>
                      </a:r>
                      <a:r>
                        <a:rPr lang="ru-RU" sz="1800" dirty="0"/>
                        <a:t>" </a:t>
                      </a:r>
                      <a:r>
                        <a:rPr lang="ru-RU" sz="1800" dirty="0" err="1" smtClean="0"/>
                        <a:t>здійснює</a:t>
                      </a:r>
                      <a:r>
                        <a:rPr lang="ru-RU" sz="1800" dirty="0" smtClean="0"/>
                        <a:t> посадку на </a:t>
                      </a:r>
                      <a:r>
                        <a:rPr lang="ru-RU" sz="1800" dirty="0"/>
                        <a:t>Марс, а </a:t>
                      </a:r>
                      <a:r>
                        <a:rPr lang="ru-RU" sz="1800" dirty="0" err="1" smtClean="0"/>
                        <a:t>слідом</a:t>
                      </a:r>
                      <a:r>
                        <a:rPr lang="ru-RU" sz="1800" dirty="0" smtClean="0"/>
                        <a:t>  </a:t>
                      </a:r>
                      <a:r>
                        <a:rPr lang="ru-RU" sz="1800" dirty="0"/>
                        <a:t>за ним 3 </a:t>
                      </a:r>
                      <a:r>
                        <a:rPr lang="ru-RU" sz="1800" dirty="0" err="1" smtClean="0"/>
                        <a:t>вересня</a:t>
                      </a:r>
                      <a:r>
                        <a:rPr lang="ru-RU" sz="1800" dirty="0" smtClean="0"/>
                        <a:t>, </a:t>
                      </a:r>
                      <a:r>
                        <a:rPr lang="ru-RU" sz="1800" dirty="0"/>
                        <a:t>на Марс </a:t>
                      </a:r>
                      <a:r>
                        <a:rPr lang="ru-RU" sz="1800" dirty="0" err="1" smtClean="0"/>
                        <a:t>сідає</a:t>
                      </a:r>
                      <a:r>
                        <a:rPr lang="ru-RU" sz="1800" dirty="0" smtClean="0"/>
                        <a:t> «</a:t>
                      </a:r>
                      <a:r>
                        <a:rPr lang="ru-RU" sz="1800" u="none" dirty="0" err="1" smtClean="0"/>
                        <a:t>Вікінг</a:t>
                      </a:r>
                      <a:r>
                        <a:rPr lang="ru-RU" sz="1800" u="none" dirty="0" smtClean="0"/>
                        <a:t> </a:t>
                      </a:r>
                      <a:r>
                        <a:rPr lang="ru-RU" sz="1800" u="none" dirty="0"/>
                        <a:t>- 2</a:t>
                      </a:r>
                      <a:r>
                        <a:rPr lang="ru-RU" sz="1800" dirty="0"/>
                        <a:t>". </a:t>
                      </a:r>
                      <a:r>
                        <a:rPr lang="ru-RU" sz="1800" dirty="0" err="1" smtClean="0"/>
                        <a:t>Орбітальні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комплекси</a:t>
                      </a:r>
                      <a:r>
                        <a:rPr lang="ru-RU" sz="1800" dirty="0" smtClean="0"/>
                        <a:t> «</a:t>
                      </a:r>
                      <a:r>
                        <a:rPr lang="ru-RU" sz="1800" u="none" dirty="0" err="1" smtClean="0"/>
                        <a:t>Вікінгів</a:t>
                      </a:r>
                      <a:r>
                        <a:rPr lang="ru-RU" sz="1800" u="none" dirty="0" smtClean="0"/>
                        <a:t>»</a:t>
                      </a:r>
                      <a:r>
                        <a:rPr lang="ru-RU" sz="1800" u="none" baseline="0" dirty="0" smtClean="0"/>
                        <a:t> </a:t>
                      </a:r>
                      <a:r>
                        <a:rPr lang="ru-RU" sz="1800" u="none" baseline="0" dirty="0" err="1" smtClean="0"/>
                        <a:t>дають</a:t>
                      </a:r>
                      <a:r>
                        <a:rPr lang="ru-RU" sz="1800" u="none" baseline="0" dirty="0" smtClean="0"/>
                        <a:t> </a:t>
                      </a:r>
                      <a:r>
                        <a:rPr lang="ru-RU" sz="1800" u="none" baseline="0" dirty="0" err="1" smtClean="0"/>
                        <a:t>зображення</a:t>
                      </a:r>
                      <a:r>
                        <a:rPr lang="ru-RU" sz="1800" u="none" baseline="0" dirty="0" smtClean="0"/>
                        <a:t> </a:t>
                      </a:r>
                      <a:r>
                        <a:rPr lang="ru-RU" sz="1800" u="none" baseline="0" dirty="0" err="1" smtClean="0"/>
                        <a:t>більшої</a:t>
                      </a:r>
                      <a:r>
                        <a:rPr lang="ru-RU" sz="1800" u="none" baseline="0" dirty="0" smtClean="0"/>
                        <a:t> </a:t>
                      </a:r>
                      <a:r>
                        <a:rPr lang="ru-RU" sz="1800" u="none" baseline="0" dirty="0" err="1" smtClean="0"/>
                        <a:t>частини</a:t>
                      </a:r>
                      <a:r>
                        <a:rPr lang="ru-RU" sz="1800" u="none" baseline="0" dirty="0" smtClean="0"/>
                        <a:t> Марса.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Також</a:t>
                      </a:r>
                      <a:r>
                        <a:rPr lang="ru-RU" sz="1800" baseline="0" dirty="0" smtClean="0"/>
                        <a:t> вони </a:t>
                      </a:r>
                      <a:r>
                        <a:rPr lang="ru-RU" sz="1800" baseline="0" dirty="0" err="1" smtClean="0"/>
                        <a:t>досліджують</a:t>
                      </a:r>
                      <a:r>
                        <a:rPr lang="ru-RU" sz="1800" baseline="0" dirty="0" smtClean="0"/>
                        <a:t> грунт, </a:t>
                      </a:r>
                      <a:r>
                        <a:rPr lang="ru-RU" sz="1800" dirty="0" smtClean="0"/>
                        <a:t> і</a:t>
                      </a:r>
                      <a:r>
                        <a:rPr lang="ru-RU" sz="1800" baseline="0" dirty="0" smtClean="0"/>
                        <a:t> не </a:t>
                      </a:r>
                      <a:r>
                        <a:rPr lang="ru-RU" sz="1800" baseline="0" dirty="0" err="1" smtClean="0"/>
                        <a:t>знаходять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ніяких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ознак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життя</a:t>
                      </a:r>
                      <a:r>
                        <a:rPr lang="ru-RU" sz="1800" baseline="0" dirty="0" smtClean="0"/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32" marR="4032" marT="4032" marB="403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7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85813"/>
          </a:xfrm>
        </p:spPr>
        <p:txBody>
          <a:bodyPr/>
          <a:lstStyle/>
          <a:p>
            <a:pPr>
              <a:defRPr/>
            </a:pPr>
            <a:r>
              <a:rPr lang="uk-UA" dirty="0" smtClean="0"/>
              <a:t>Супутники Марса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4071938"/>
            <a:ext cx="8715375" cy="16256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uk-UA" dirty="0" smtClean="0"/>
              <a:t>Навколо Марса обертаються два супутники – </a:t>
            </a:r>
            <a:r>
              <a:rPr lang="uk-UA" dirty="0" err="1" smtClean="0"/>
              <a:t>Деймос</a:t>
            </a:r>
            <a:r>
              <a:rPr lang="uk-UA" dirty="0" smtClean="0"/>
              <a:t> і Фобос. Це дрібні небесні тіла неправильної форми, поверхня яких вкрита кратерами. </a:t>
            </a:r>
            <a:r>
              <a:rPr lang="ru-RU" dirty="0" err="1" smtClean="0"/>
              <a:t>Розміри</a:t>
            </a:r>
            <a:r>
              <a:rPr lang="ru-RU" dirty="0" smtClean="0"/>
              <a:t> Фобоса </a:t>
            </a:r>
            <a:r>
              <a:rPr lang="ru-RU" dirty="0" err="1" smtClean="0"/>
              <a:t>становлять</a:t>
            </a:r>
            <a:r>
              <a:rPr lang="ru-RU" dirty="0" smtClean="0"/>
              <a:t> 28x20x18 км, </a:t>
            </a:r>
            <a:r>
              <a:rPr lang="ru-RU" dirty="0" err="1" smtClean="0"/>
              <a:t>Деймоса</a:t>
            </a:r>
            <a:r>
              <a:rPr lang="ru-RU" dirty="0" smtClean="0"/>
              <a:t> - 16x12x10 км.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7864" y="3501008"/>
            <a:ext cx="257176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Фобос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80111" y="3501008"/>
            <a:ext cx="2808313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54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Деймос</a:t>
            </a: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8678" name="Picture 8"/>
          <p:cNvPicPr>
            <a:picLocks noChangeAspect="1" noChangeArrowheads="1"/>
          </p:cNvPicPr>
          <p:nvPr/>
        </p:nvPicPr>
        <p:blipFill>
          <a:blip r:embed="rId3"/>
          <a:srcRect b="43993"/>
          <a:stretch>
            <a:fillRect/>
          </a:stretch>
        </p:blipFill>
        <p:spPr bwMode="auto">
          <a:xfrm>
            <a:off x="900113" y="712788"/>
            <a:ext cx="280828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9"/>
          <p:cNvPicPr>
            <a:picLocks noChangeAspect="1" noChangeArrowheads="1"/>
          </p:cNvPicPr>
          <p:nvPr/>
        </p:nvPicPr>
        <p:blipFill>
          <a:blip r:embed="rId4"/>
          <a:srcRect b="50000"/>
          <a:stretch>
            <a:fillRect/>
          </a:stretch>
        </p:blipFill>
        <p:spPr bwMode="auto">
          <a:xfrm>
            <a:off x="4605338" y="687388"/>
            <a:ext cx="4310062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05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0" y="21753"/>
            <a:ext cx="9322248" cy="4271344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Супутники</a:t>
            </a:r>
            <a:r>
              <a:rPr lang="ru-RU" dirty="0" smtClean="0">
                <a:solidFill>
                  <a:srgbClr val="FFFF00"/>
                </a:solidFill>
              </a:rPr>
              <a:t> Марса </a:t>
            </a:r>
            <a:r>
              <a:rPr lang="ru-RU" dirty="0" err="1" smtClean="0">
                <a:solidFill>
                  <a:srgbClr val="FFFF00"/>
                </a:solidFill>
              </a:rPr>
              <a:t>були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відкриті</a:t>
            </a:r>
            <a:r>
              <a:rPr lang="ru-RU" dirty="0" smtClean="0">
                <a:solidFill>
                  <a:srgbClr val="FFFF00"/>
                </a:solidFill>
              </a:rPr>
              <a:t> в 1877 </a:t>
            </a:r>
            <a:r>
              <a:rPr lang="ru-RU" dirty="0" err="1" smtClean="0">
                <a:solidFill>
                  <a:srgbClr val="FFFF00"/>
                </a:solidFill>
              </a:rPr>
              <a:t>році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американським</a:t>
            </a:r>
            <a:r>
              <a:rPr lang="ru-RU" dirty="0" smtClean="0">
                <a:solidFill>
                  <a:srgbClr val="FFFF00"/>
                </a:solidFill>
              </a:rPr>
              <a:t> астрономом </a:t>
            </a:r>
            <a:r>
              <a:rPr lang="ru-RU" dirty="0" err="1" smtClean="0">
                <a:solidFill>
                  <a:srgbClr val="FFFF00"/>
                </a:solidFill>
              </a:rPr>
              <a:t>Асафом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Голлом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названі</a:t>
            </a:r>
            <a:r>
              <a:rPr lang="ru-RU" dirty="0" smtClean="0">
                <a:solidFill>
                  <a:srgbClr val="FFFF00"/>
                </a:solidFill>
              </a:rPr>
              <a:t> на честь </a:t>
            </a:r>
            <a:r>
              <a:rPr lang="ru-RU" dirty="0" err="1" smtClean="0">
                <a:solidFill>
                  <a:srgbClr val="FFFF00"/>
                </a:solidFill>
              </a:rPr>
              <a:t>давньогрецьких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міфологічних</a:t>
            </a:r>
            <a:r>
              <a:rPr lang="ru-RU" dirty="0" smtClean="0">
                <a:solidFill>
                  <a:srgbClr val="FFFF00"/>
                </a:solidFill>
              </a:rPr>
              <a:t> </a:t>
            </a:r>
            <a:r>
              <a:rPr lang="ru-RU" dirty="0" err="1" smtClean="0">
                <a:solidFill>
                  <a:srgbClr val="FFFF00"/>
                </a:solidFill>
              </a:rPr>
              <a:t>богів</a:t>
            </a:r>
            <a:r>
              <a:rPr lang="ru-RU" dirty="0" smtClean="0">
                <a:solidFill>
                  <a:srgbClr val="FFFF00"/>
                </a:solidFill>
              </a:rPr>
              <a:t> Фобоса та </a:t>
            </a:r>
            <a:r>
              <a:rPr lang="ru-RU" dirty="0" err="1" smtClean="0">
                <a:solidFill>
                  <a:srgbClr val="FFFF00"/>
                </a:solidFill>
              </a:rPr>
              <a:t>Деймоса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які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уособлювали</a:t>
            </a:r>
            <a:r>
              <a:rPr lang="ru-RU" dirty="0" smtClean="0">
                <a:solidFill>
                  <a:srgbClr val="FFFF00"/>
                </a:solidFill>
              </a:rPr>
              <a:t> страх </a:t>
            </a:r>
            <a:r>
              <a:rPr lang="ru-RU" dirty="0" err="1" smtClean="0">
                <a:solidFill>
                  <a:srgbClr val="FFFF00"/>
                </a:solidFill>
              </a:rPr>
              <a:t>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жах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огляду</a:t>
            </a:r>
            <a:r>
              <a:rPr lang="ru-RU" dirty="0" smtClean="0">
                <a:solidFill>
                  <a:srgbClr val="FFFF00"/>
                </a:solidFill>
              </a:rPr>
              <a:t> на </a:t>
            </a:r>
            <a:r>
              <a:rPr lang="ru-RU" dirty="0" err="1" smtClean="0">
                <a:solidFill>
                  <a:srgbClr val="FFFF00"/>
                </a:solidFill>
              </a:rPr>
              <a:t>їх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незвичну</a:t>
            </a:r>
            <a:r>
              <a:rPr lang="ru-RU" dirty="0" smtClean="0">
                <a:solidFill>
                  <a:srgbClr val="FFFF00"/>
                </a:solidFill>
              </a:rPr>
              <a:t> форму.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Обидва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супутника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обертаються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навколо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своїх</a:t>
            </a:r>
            <a:r>
              <a:rPr lang="ru-RU" dirty="0" smtClean="0">
                <a:solidFill>
                  <a:srgbClr val="FFFF00"/>
                </a:solidFill>
              </a:rPr>
              <a:t> осей 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тим</a:t>
            </a:r>
            <a:r>
              <a:rPr lang="ru-RU" dirty="0" smtClean="0">
                <a:solidFill>
                  <a:srgbClr val="FFFF00"/>
                </a:solidFill>
              </a:rPr>
              <a:t> же </a:t>
            </a:r>
            <a:r>
              <a:rPr lang="ru-RU" dirty="0" err="1" smtClean="0">
                <a:solidFill>
                  <a:srgbClr val="FFFF00"/>
                </a:solidFill>
              </a:rPr>
              <a:t>періодом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що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навколо</a:t>
            </a:r>
            <a:r>
              <a:rPr lang="ru-RU" dirty="0" smtClean="0">
                <a:solidFill>
                  <a:srgbClr val="FFFF00"/>
                </a:solidFill>
              </a:rPr>
              <a:t> Марса, тому </a:t>
            </a:r>
            <a:r>
              <a:rPr lang="ru-RU" dirty="0" err="1" smtClean="0">
                <a:solidFill>
                  <a:srgbClr val="FFFF00"/>
                </a:solidFill>
              </a:rPr>
              <a:t>завжди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повернуті</a:t>
            </a:r>
            <a:r>
              <a:rPr lang="ru-RU" dirty="0" smtClean="0">
                <a:solidFill>
                  <a:srgbClr val="FFFF00"/>
                </a:solidFill>
              </a:rPr>
              <a:t> до </a:t>
            </a:r>
            <a:r>
              <a:rPr lang="ru-RU" dirty="0" err="1" smtClean="0">
                <a:solidFill>
                  <a:srgbClr val="FFFF00"/>
                </a:solidFill>
              </a:rPr>
              <a:t>планети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однією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тією</a:t>
            </a:r>
            <a:r>
              <a:rPr lang="ru-RU" dirty="0" smtClean="0">
                <a:solidFill>
                  <a:srgbClr val="FFFF00"/>
                </a:solidFill>
              </a:rPr>
              <a:t> же стороною. </a:t>
            </a:r>
            <a:r>
              <a:rPr lang="ru-RU" dirty="0" err="1" smtClean="0">
                <a:solidFill>
                  <a:srgbClr val="FFFF00"/>
                </a:solidFill>
              </a:rPr>
              <a:t>Приливна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дія</a:t>
            </a:r>
            <a:r>
              <a:rPr lang="ru-RU" dirty="0" smtClean="0">
                <a:solidFill>
                  <a:srgbClr val="FFFF00"/>
                </a:solidFill>
              </a:rPr>
              <a:t> Марса </a:t>
            </a:r>
            <a:r>
              <a:rPr lang="ru-RU" dirty="0" err="1" smtClean="0">
                <a:solidFill>
                  <a:srgbClr val="FFFF00"/>
                </a:solidFill>
              </a:rPr>
              <a:t>поступово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сповільнює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рух</a:t>
            </a:r>
            <a:r>
              <a:rPr lang="ru-RU" dirty="0" smtClean="0">
                <a:solidFill>
                  <a:srgbClr val="FFFF00"/>
                </a:solidFill>
              </a:rPr>
              <a:t> Фобоса, </a:t>
            </a:r>
            <a:r>
              <a:rPr lang="ru-RU" dirty="0" err="1" smtClean="0">
                <a:solidFill>
                  <a:srgbClr val="FFFF00"/>
                </a:solidFill>
              </a:rPr>
              <a:t>що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врешті-решт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призведе</a:t>
            </a:r>
            <a:r>
              <a:rPr lang="ru-RU" dirty="0" smtClean="0">
                <a:solidFill>
                  <a:srgbClr val="FFFF00"/>
                </a:solidFill>
              </a:rPr>
              <a:t> до </a:t>
            </a:r>
            <a:r>
              <a:rPr lang="ru-RU" dirty="0" err="1" smtClean="0">
                <a:solidFill>
                  <a:srgbClr val="FFFF00"/>
                </a:solidFill>
              </a:rPr>
              <a:t>падіння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супутника</a:t>
            </a:r>
            <a:r>
              <a:rPr lang="ru-RU" dirty="0" smtClean="0">
                <a:solidFill>
                  <a:srgbClr val="FFFF00"/>
                </a:solidFill>
              </a:rPr>
              <a:t> на Марс. </a:t>
            </a:r>
            <a:r>
              <a:rPr lang="ru-RU" dirty="0" err="1" smtClean="0">
                <a:solidFill>
                  <a:srgbClr val="FFFF00"/>
                </a:solidFill>
              </a:rPr>
              <a:t>Деймос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навпаки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dirty="0" err="1" smtClean="0">
                <a:solidFill>
                  <a:srgbClr val="FFFF00"/>
                </a:solidFill>
              </a:rPr>
              <a:t>віддаляється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від</a:t>
            </a:r>
            <a:r>
              <a:rPr lang="ru-RU" dirty="0" smtClean="0">
                <a:solidFill>
                  <a:srgbClr val="FFFF00"/>
                </a:solidFill>
              </a:rPr>
              <a:t> Марса.</a:t>
            </a:r>
          </a:p>
          <a:p>
            <a:endParaRPr lang="ru-RU" dirty="0"/>
          </a:p>
        </p:txBody>
      </p:sp>
      <p:pic>
        <p:nvPicPr>
          <p:cNvPr id="4" name="Содержимое 3" descr="phobos_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" y="4221088"/>
            <a:ext cx="4444518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33577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4" name="AutoShape 2" descr="data:image/jpeg;base64,/9j/4AAQSkZJRgABAQAAAQABAAD/2wCEAAkGBxQTEhUUExQVFRUXGBoYFRcYFxgdGBcdFxgYGBgXFxgaHCggGholHBgXITEhJSkrLi4uGB8zODMsNygtLisBCgoKDg0OGhAQGywlICQsLDQsLCwsLCwsLCwsLCwsLCwsLCwsLCwsLCwsLCwsLCwsLCwsLCwsLCwsLCwsLCwsLP/AABEIAOEA4AMBIgACEQEDEQH/xAAbAAACAgMBAAAAAAAAAAAAAAAABAMFAQIGB//EAEMQAAEDAgMEBQoEBQMDBQAAAAEAAhEDIQQxQQUSUWFxgZGh0QYTIjRzk7GywfAVMlPhBxRCUvEjY6Ikg8JERWKCkv/EABoBAAIDAQEAAAAAAAAAAAAAAAADAQIEBQb/xAAmEQACAgIDAQABBAMBAAAAAAAAAQIRAyEEEjFBBRMiUWEUMkIj/9oADAMBAAIRAxEAPwDyjbG1a4xFZra1UAVHgAVHAABxgATYBJfjOI/Xre8f4rO3T/1Nf2tT5ykEAPfjOI/Xre8f4o/GcR+vW94/xSKEAPfjOI/Xre8f4o/GcR+vW94/xSKEAPfjOI/Xre8f4o/GcR+vW94/xSKzCAHfxnEfr1veP8UfjOI/Xre8f4rGF2a99/yt/udl1DMqzwmxx/a5/Tl2BUlOKGRxSl4V7dr4k5V63vH+KnpYvGOyq1/ePH1XSYbZsi4DP/iBHbFlaYbYrQZPjdIlyoo24/x85HIMGN1r1R/3X+KYp4fFn/1VT3lTxXZNwlOIiY4rLqTYjdAWd81vw1R/GR+s4eo3FjLE1T/3KnioS7G/rVfev8V3HmIGUzkYz6FsMIDn3wp/zWgf4uL+nnz8bjBnVxHvH+KgO2MR+vW94/xXo2I2a0XtHUqzEbNpOzAPYmR5ifqEz/FyXkji/wAZxH69b3j/ABR+M4j9et7x/iugxvkw03Y6O8ffWqDG7KqU7ubI4i4WiGaEvGYsvFy4/Vox+M4j9et7x/ij8ZxH69b3j/FJLCaZx78ZxH69b3j/ABR+M4j9et7x/ikUIAf/ABnEfr1veP8AFY/GcR+vW94/xSKEAPfjOI/Xre8f4pzY21q7sRRa6tVINVgINRxBBcAQRNwqVPbC9Zoe1p/OEAG3fWa/tanzlIp7bvrNf2tT5ykUACEIQAIWVe7D2EanpvBDcwP7uZ4D4qspKKtloQc3SKvA4B9Uw0den79S6LZ+xmgWG87VzhYdAXRYXAboiwGWQy4DlyUNRpJDWixtbX9lknyHLSOli4kYq5C7aDQRffOnAdWvUrfC7PIuSfgOxPbP2UGNmJMX/bknA2BOSw5M16R08WFRWxOlhuR0jILFWmBF5KZqTAvHMLSnQEySM89ezVJs0pGRh7AmeOULWthCW+iAPvNNVDpMkX7dbKNlUjWenJVtklM2k6Y3gRfLlzWWH0t0g+KscUAbgwei3YoaLgHDfPORPwjPuTO1or4R4rCSBe2o4cVj8NbGYvkY+vFWFLETIkEaTaRoelbUyQLAFpvBzVO7WiaRTHCOaD/U3ouoW0pHEdh6wrvzzTY+jziYHFJNpNDrOykToeCZGb+kdTmNseTtN3pNhjjy9EnmNFyONwb6ZhwjgdD0Fep1WgHKx0/ZV+0NlMeI3bHj926Vrw8px1I5/K/Hxn+6GmeZoVttrYr6BmDu88x0+KqV0YyUlaOFOEoPrJbBCEKxUE9sL1mh7Wn84SKe2F6zQ9rT+cIANu+s1/a1PnKRT23fWa/tanzlIoAEIXXeRPkscQfOvH+mCd2cnEa82jvNuKrKSirZaEHN0jHkr5MecIfVBjNrMpHF3Lku0dh2Usjvu1MWngOQTeMptpODQQZF3EwBAF5VbtAenDXSJEkdrr5WNoXNyZHNnaw4Y446MVahzMC9hOcfRT0Hbzp3bDJvx0UWKw26N4kEAxEzuzcSBlYJrAU3EhwkDpIPd0BIk1WjVFfyW7XAtk2ysdIzyPWl3unIi3Ytq9QASTn381Aa8cCDAsNOrPNZ6NKJqkgSIn75FRtYDc34ZWSL8S5zgG3GZi8cAI5pmhUBi/Xz4KaaJTsYo0hcP6j8AQtKjWgE3ykWz7bqR9UAZSeV4GvaSlBVET8ba/EKEgIjBmbd/wAFX1X+laDof2TOKq6N1/fldL0sDUPpbs5SBnwmE6KS2yrb8JRIuZjQ3zj4pzCV/RLSZGv3xSW7nn+/Nb0mQQb8uc8VRoshvzBdJactcjHRqoQ2LR06qemyqJMWyMiZ7dFGGEkyA0iMteJjT91VMk3Y2dBz4FN0MMOHSoKBBN7E6TPfxVlhKgBhwjX91VsGK4/ZzKjN1wBGi8s8o/J40SXNktH5hq2cjzbzXslRljFwqvaezBUaTmRYg6tOYWjjch43/Rj5XGjmj/Z4chX3lTsA4Z4Ik0n/AJDw4sdzHeFQrtRkpK0ednCUJOMvQT2wvWaHtafzhIp7YXrND2tP5wrFA276zX9rU+cpFPbd9Zr+1qfOUkEAWvk1sV2LrtpCQ381R39rRmenQcyF7FjC2hTY1jQ0NG6GjQAeiJ5m561TeRmx/wCVw4Lxu1ao33k5gX3GdQvHFx4K8w7JAbwdvXF5iZ7xbKVz+Tkt18R1eLh6xt+sr2YTzkGRvO/MXHITAnhLj8EliajWUzYEzutvwmSO5PvvvPdAkyY7o6JlJ4rANJBjMABoJN4E36Vlv+TbWtFU7E7zvTJ3eA6Pu6mdtJ26It8fsLV1FjSBrqdJ5KGkN55/tGQTHTBWixrO3iHvkMAhsnONT3nqSmJxr32bAblGRPM+AUOLFp3pv+XU8OpRtqujdABdeQBf7Cqo6GdvhP51zHCd1l7TMZ2yzInvurHDn0SZBuc9ZMxEz3JCjSENBEu0sZn4phjBrY5ag/sqTpjIJobq4kZGY0PxyWzHgzfITeZ6b3UeHpu3wYkjPJbbQxoiGgz/AHOiw4CPvJKr4ht0LvDS0GS0kHR1xocr9UqVgAYN2vTBgAy1wdaJi1+SRdXJESP8KGkddEzpoo3sdq15c5wsDmOpYpVjoTEiRNh3W5KCrWmM56+/wC2Yd0/d+lT10TZZjG1Wz6W99Rot6eK846XQw8foTlHT0Jehjt2QIg/0uuBrYxIUlPcccoPDPtSmq+F0PYemx+RE6jTnCmxLQ0CCJBHTlfqyVZUaGxrN/wBs+K1ZiTvDhpJmOhV62Fl5Rc4XFxF8suhPUGAj8wvpr0c1X0XxB7PqJhOg2tBvHNUKyRT7b2Q2tTqUnAX7Rwe3mF4pjcMab3Mdm0kHq1XvWIcWu3oyseY+7rzX+IuzRvCuwWPov6Rkunwcn/LOX+Rw3HuvhxCe2F6zQ9rT+cJFPbC9Zoe1p/OF0jiht31mv7Wp85Vr5A7HGJxlNrhNNn+pU4brLwek7o61Vbd9Zr+1qfOV6L/DmkKGEdVj0q7/APgyzR1u3+wKk3SGYo9pUdXtSsXFxtlbrJm33mFT4nGHSTeAegQfgVPtDEEw2YnMjv8Avkq3EBu80Cd1oJ6VzJbZ2Y6RZsq7zGg56x2rWs3dDoNzlyVfVxm7pbgO4qLF40jISDF4sFRwYz9RJCdUkm/Ax06oY4tacgXZ/wCOSlqVzExlbkPspKvWmCZP3r2K6TZNpIKjBG8DfXh09KhovgzfP4IqNJbMx0arfDsmBNz9kq/wrtslZUJJJdBcdDfqjJWjBvek43gT2ZEpdmGa24EmM8+xbCdJ6PgkSd+GqEWvSSrXgk/UkW48UrUqAi9jyyWlSqcoUYbJy+/qpUaBysaoYUG03PGLdKjqUy23HiL8s1l7Q3M9kg9doCYwbWu9J0ujQG/K40UN1sKvQu4O5g/FaPxRcADeMk5iMPEEuMf0yO4n6qDC4becNL93H74oTVWS0/DXhmE/gznNz2FbVsIGj0HB0XLXAgjqOYSjMRwEcc+Oiq/3LRZaLCmcpzJ/ui2pk2kI/l4eJjd4ggqWj6YgQO9bHDBuZB5g5cc0rsXosBh3AAk2ju4iOhWWBbkDcjvCoMJioJG8RGXRy8EzhMW4EAkkRbo1uqOLIatFntBugvJy+IK5zb+zW1qdRl53d5vPdzHTC6Wk/wBMO0ibi/8AlLbXwkltRhyInnOYT8MmmhGRJrq/p4BWZuuIOhhN7C9Zoe1p/OFbeX2AbRxbw3I3VTsL1mh7Wn84Xci7SZ5rJHpJx/g2222cVXAzNapH/wCyvUsLQ3KdGmMqbWtPOAJPbK4TZuGFTau6cv5h7j/9HOf/AOK9Ee6BGtyR2wk53SNHGjdsXr1jDg3lPaIH3xSuIfA5qepUO9ujIi/cktqOyA0+pWGtpHRb/a2J4uq4R0KKpVc6G3nh99akD5FzMqXDuglxgk8/imN0haVhXMUr3vlPD4qo89GeU/clN7Rxm8OhVHnswrY4NorkyU9F3TpAiZkxMcI5ap/Z+RtHPjw6FT4cmLCbTa6t8LScN5ro3xci+QtIOR6kjIqRtwTTaGKlKfHKFGK26c5HAT8dFI+sALieHA9fCxWKlRuo6Elf2arXwiq1ATkY5zbrA6VBWbOXborJjWn/ADmt62DEb0w46AZzy0/dCmloHGynFM9Mc81NhiRcA20+KmpUBPx/dSbu7w4z0qZS+ERj9I31nNhsSx0weBjL4pnBva4FxZubhF96zxN2xncctVq0iLwoXURkDxzCrpk7H3YgOI82NwwRc70jhBAHUk8Q6mN21+IsHDn1qKrTgcD0jtUeHd6RdJJGpuhRXoX8LTCVAPSaHR3doTbd12omLQ0gHp56JbDPO8YsIk5Rx+4U9WidIPFKfpc3r07AuEHK/wDVHhmsYeoG5iZBCQxLnAiZIGUz2CVnAYoPDgc2nOc7xEfVWUXVkWvDpMOCGz2KRhkxy6jeVph37sSQRoMuFjzj4LDMaBUtkM+V0QFyPPP4pUAahcBcBp7ZC4vYXrND2tP5wvQPK/GNrBwA431grgNh+s0Pa0/nC7mL/RHnOUv/AEbR0/kvbatd39prntJb9V1YrbxJ1mFyOxH7uOxjuBqDtqq+2a+x6UrkbQ3iktN1ydZv2qtx9aXJqrViehU+IckxjbsfklUaJvOLZ1e0HrSLquqwanYruJVTo1xNRJvI0TFUT0KBzIzsmR0JlsvNhUi5pIdAy5Ta/wBOSstl4gh3m3SbkfE3Gt/8XVJgGS2xiRF+u/f3LOGrbrycnAjd5RrdZskOzZvxZOkYnUVjlwAA7OnrSwMn4cua2bihUG8MzmOB1WbDVY1rR0vVaMOW+MxxptDsrxOrSciOtFOowETcmYJsBz5iJ+wkNr4neYGCPSJEcuZ4TxVox7NFMk+sXTG6GIa+S0wbTN7lMUxvza4z+ncuVBqAwBE2BGUfQpvCbTLRDxImZGYTJ4H6hGPlLySOgdTixt98dVCQNcvHUKvwuJdLjvb17ZZcCE2K4ISnBo0wyKSszUbEZLagwASc0VSd0xBPA8uHOUngK9Ul0k3kgnQn6clKVxIckpJUWBN5tGkfZi6lptM2Jg6c+PT+60w74sdJ5SZvbRT03AESlPQ1GcU8jM9o65VHtCjcuZOYEXuNCOjLsVxjjvCwu6w+MqswtTdfuuExZp7racU3DpWhWaKlplps/GHdAJMxLuxTY2ruj0c9Z55XS9GoIEwbzMZ/f0UG1anfmfvoV4RuRTI6gUuJqTY5i3aLfBctgae7jaY/32d7wV0jXkbwgwd0iRzzlUYEbQp+1pfFq68fDz+fexvB1IxuJHF9TuqLodk1M1yzakY6vzqVfnJ+ivcE+JSsqtFsEqonxdS5VTiXmVYYl0pPcBnll9UuOkOnbE5jTNaOdpwUlSn3KMBXFm5qWhFQgiZ6eOVlGSVhp6EUFj2ErQBGspk0A8ybHTwVRh33gpjE1rCDf4JUoO9DoZV1plhRxhpndOY0OvNNfz4cRHoacQehc9WDjfevogYkyBA+9VDwp7Lx5Uo6+HQYjHCIjeHAZa8b3tyutP55tg0C0XgjIRBPwVPTdH7xp/la0sRDiSJnLiFH6KLPktstn4kxGkkxzKWJuo6lcZqCtWJdA4IjArPKZqYvddLTyT+E2rkDfOSeYKqSQ0XHTK0tmEx401QqOacXaZ1Ax0jPp5qeliABaFzWGxecqZmKJmL/AHxWeWA3Q5hfMrQe9WLKgcMrWXNU8Zbd3TIyIOul+CdweIIaCYnlrwSsmLRpxZ1J0XGLqlrZvxtc8hCXZTBM8+rq7Fk1JvYznnZBcAUqKpGjT2SVYaREX00CQxdTruDwU2JqpLFugLThWzJnemaVSCARxhc3/wC4U/bUh/yarfDvJceCo6D5x7D/AL7O54C6MVSOJnlezXGvjG1T/vVO9zgugw9Rcvtsxiq/tqnzlXODryAeIUTWheJ0WxMpWo3NSNesvKz+GyrQjUJGX393WCN6SfuVOaditmUc4UtoqotiDvrChcMxzTr8Ocx0qMYU8FZSRVxZBuqVwtz0U7qRgACPqo2MIOXgo7WHWiMMcQtGshOb8iRBgXB+IKwKc59P7I7MlwXwjOGNo4LDcKbnsT7BZYqGx4Kndjv0lVlW4LTzpGXfyU9Vpz4qM0i6LQmpr6Z2nejRzz0qMhNPo6BaGlaylSRVxYrKnoOdHomI10WfM24LZo0IQ2mCTRI57teVx3JxuIIZJgQJA5/cKCmDw6uS1qjj1WSmkxyk47Q/gsSTe+VwenNPnEFVmFs1MMeluKbNmHJUabLDelRPcJvdRtqKKu+ASVOOGy2TIqNcRDZI+81yuyHTi6J41mH/AJhXW1MQRQJOZ+tvFUewvWaHtafzhbVpHIzytht31mv7Wp85TOy6ssjUFK7d9Zr+1qfOVFgau67kbIaFRdM6SjWTTbqna9O0q8pE4/TXGQ1EremFECsh2iSx8WTPRTaPsLQOW0qjNCaJDTtY34QhtKRdbsIJHDlmf3W25wPiqWxyimROoN0CBTA0UgCy12iLYdI/ERlnUon0f8JndEKMsUpg8aFPM5T1rRrSM48O1OuCiIVu4l4UvBbcUbW9102WiIWu4rKQp4xdhByHXEKVlMZ65KRrFK1qjsTHHfpAAfFAp35KYMWFKZP6ZrELO7qt4WwZcIJUDVoRiGTujO8qVrStnvDQXHJok9SbB7KZPDnPKitBZTGg3j12H17VXbC9Zoe1p/OFBjsQaj3POp7BoOxT7C9Zoe1p/OFpXhypy7SsNu+s1/a1PnKSCd276zX9rU+cpFSVLXDVpCapuVLQq7pntVpTfIVWh0JFnRepQe5V9OomRU4LPKJojIaaVICl287KRpSmjRCRODnkOXgpKJnU2+8lEzS0rPQqNGiLJnPPYhpuod4oD1FDOwwx+Y1WPOQot4ER3rUkqKJ7G73yoyswtXBSVbAlDGo3ea3AUlaMm3WtWFbkLQkxmhA/TLQb8lgIA64WQrFbNg1a6ypHEKCo+Mv8KYplJSSJ95UnlLi4aKYNzd3RoOv6K1qncpuqOkNbYnidGjmcv8LisTXL3FxzJn9loxR+mPkZdURp3YXrND2tP5wkU9sL1mh7Wn84TzCG3fWa/tanzlIp7bvrNf2tT5ykUACYwuIixy+CXQglOi6aVNTqKpw+Jix/wngVRodGRaMqSp6ZVVTenKdRIlCjRCZYUneKy6ZnilmvUpySaNUZWjclZoMmZ04Z9K0BWeiyii/Yy8QYQCsOPOelZadFBMWBKzmpPN5Xm3GwH3ot6ETmBPFRZejQUbAyL6LNSiWxcHo0WzTNgJz6efUFPSw8xy4KLJoVc3pUZanzgiXAZCeOSiq0Te330lTFlZCZCyCpW0DIEZ8O5WWE2TP5sh9xzV20vRW3pFLMnlouo8m/JJ1Zrq1X/SotG+6o+zQ0XLiTpAK6jye8iaD6JxGJJp0WjelxDRutEl5cchn8V5//ABP/AIiDGf8ASYQebwVOAABBrFuTnDRgizT0m8AaIQ7K/EY8uVQdLbOe8ttvsxFQMw4LcNTkUgbF51qvHE6DQcySeZQhPSoxNtu2Ce2F6zQ9rT+cJFPbC9Zoe1p/OFJAbd9Zr+1qfOUintu+s1/a1PnKRQAIQhAAmKGIixyS6EEp0W1OrOSmZUVNTqEZJyliQc7KrQyMy0ZWTFOuqwPUjXpTgh0ZtFzTcFuL5Kqp1yE1RrklKcGjRHIhwA5yssaZsm24dm60io10/mbDpbwmbEdCn/l43YcyTfXLhe3YlNmheEdFmXFZq4cudJ641TjKG6LTJHpEi/G2ilcBY5aX49OgSxlidOk5/wCeIaPRAGZPb9EzgcM5zg1oLnOyA116ALZlS4etuOIa9zXEFpczKDw5J/ZWzRVqBg3bMLnl7t1oaB+Y3kZjwUUDnogxj202kWLgMxBaTN/SyDed5Sf8s579wwDbmG6kDR2iy5zZcwvDmBwIcBMweJH5dRMdCt6mJpMNMbo3Wkec3d1pMCwaTlzJuZOWspP4UlJfSTAYHeHmqbQ15bc5uDRaw/uP10Fx0NLYlDBUv5raVVjKYgspZiY/KRnUcYB3Rz0XM47+J2CwQccHRbWxLhcyfM0+HpZvN77sTxGS8m8pPKPE46r53E1TUdfdGTWA/wBLGizR9mVrx8dLctmDNym9Q0jp/wCJH8Sau0T5qmDRwjT6NPV8ZOqRboaLDmbrgkIWoxAhCEACe2F6zQ9rT+cJFPbC9Zoe1p/OEAG3fWa/tanzlIp7bvrNf2tT5ykUACEIQAIQhAAhCEAS06xCZpYsa2SKEUSpNFvTfORlSsqKka6MlK3EuH9Sq4jFkOiwW0XU3bwAOkOEiDnZWbdtg7ziwUyQAG06Y3Te+9LvR6WhceMe7UA9Sk/Ej/a1UeJMYs1HV0dtQRIJbrEA3ziZhbVNsyTuiBwJk6ZkATlwXKN2s4ad5Wr9qvOjR1eJVP0UW/yDr3bdfk09NgOxV+I2nn5wgzoVzL8Y8/1Hqt8FBKlYEir5MvhfP2+QIbJjLQeJVZi9pVKlnOMcNP3SaE1QivBMskpesEIQrFAQhCABCEIAE9sL1mh7Wn84SKe2F6zQ9rT+cIA9hp5DoWyEIAEIQgAQhCABCEIAEIQgAQhCABCEIAEIQgAQhCABCEIAEIQgAQhCABCEIAFq/I9CE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data:image/jpeg;base64,/9j/4AAQSkZJRgABAQAAAQABAAD/2wCEAAkGBxQTEhUUExQVFRUXGBoYFRcYFxgdGBcdFxgYGBgXFxgaHCggGholHBgXITEhJSkrLi4uGB8zODMsNygtLisBCgoKDg0OGhAQGywlICQsLDQsLCwsLCwsLCwsLCwsLCwsLCwsLCwsLCwsLCwsLCwsLCwsLCwsLCwsLCwsLCwsLP/AABEIAOEA4AMBIgACEQEDEQH/xAAbAAACAgMBAAAAAAAAAAAAAAAABAMFAQIGB//EAEMQAAEDAgMEBQoEBQMDBQAAAAEAAhEDIQQxQQUSUWFxgZGh0QYTIjRzk7GywfAVMlPhBxRCUvEjY6Ikg8JERWKCkv/EABoBAAIDAQEAAAAAAAAAAAAAAAADAQIEBQb/xAAmEQACAgIDAQABBAMBAAAAAAAAAQIRAyEEEjFBBRMiUWEUMkIj/9oADAMBAAIRAxEAPwDyjbG1a4xFZra1UAVHgAVHAABxgATYBJfjOI/Xre8f4rO3T/1Nf2tT5ykEAPfjOI/Xre8f4o/GcR+vW94/xSKEAPfjOI/Xre8f4o/GcR+vW94/xSKEAPfjOI/Xre8f4o/GcR+vW94/xSKzCAHfxnEfr1veP8UfjOI/Xre8f4rGF2a99/yt/udl1DMqzwmxx/a5/Tl2BUlOKGRxSl4V7dr4k5V63vH+KnpYvGOyq1/ePH1XSYbZsi4DP/iBHbFlaYbYrQZPjdIlyoo24/x85HIMGN1r1R/3X+KYp4fFn/1VT3lTxXZNwlOIiY4rLqTYjdAWd81vw1R/GR+s4eo3FjLE1T/3KnioS7G/rVfev8V3HmIGUzkYz6FsMIDn3wp/zWgf4uL+nnz8bjBnVxHvH+KgO2MR+vW94/xXo2I2a0XtHUqzEbNpOzAPYmR5ifqEz/FyXkji/wAZxH69b3j/ABR+M4j9et7x/iugxvkw03Y6O8ffWqDG7KqU7ubI4i4WiGaEvGYsvFy4/Vox+M4j9et7x/ij8ZxH69b3j/FJLCaZx78ZxH69b3j/ABR+M4j9et7x/ikUIAf/ABnEfr1veP8AFY/GcR+vW94/xSKEAPfjOI/Xre8f4pzY21q7sRRa6tVINVgINRxBBcAQRNwqVPbC9Zoe1p/OEAG3fWa/tanzlIp7bvrNf2tT5ykUACEIQAIWVe7D2EanpvBDcwP7uZ4D4qspKKtloQc3SKvA4B9Uw0den79S6LZ+xmgWG87VzhYdAXRYXAboiwGWQy4DlyUNRpJDWixtbX9lknyHLSOli4kYq5C7aDQRffOnAdWvUrfC7PIuSfgOxPbP2UGNmJMX/bknA2BOSw5M16R08WFRWxOlhuR0jILFWmBF5KZqTAvHMLSnQEySM89ezVJs0pGRh7AmeOULWthCW+iAPvNNVDpMkX7dbKNlUjWenJVtklM2k6Y3gRfLlzWWH0t0g+KscUAbgwei3YoaLgHDfPORPwjPuTO1or4R4rCSBe2o4cVj8NbGYvkY+vFWFLETIkEaTaRoelbUyQLAFpvBzVO7WiaRTHCOaD/U3ouoW0pHEdh6wrvzzTY+jziYHFJNpNDrOykToeCZGb+kdTmNseTtN3pNhjjy9EnmNFyONwb6ZhwjgdD0Fep1WgHKx0/ZV+0NlMeI3bHj926Vrw8px1I5/K/Hxn+6GmeZoVttrYr6BmDu88x0+KqV0YyUlaOFOEoPrJbBCEKxUE9sL1mh7Wn84SKe2F6zQ9rT+cIANu+s1/a1PnKRT23fWa/tanzlIoAEIXXeRPkscQfOvH+mCd2cnEa82jvNuKrKSirZaEHN0jHkr5MecIfVBjNrMpHF3Lku0dh2Usjvu1MWngOQTeMptpODQQZF3EwBAF5VbtAenDXSJEkdrr5WNoXNyZHNnaw4Y446MVahzMC9hOcfRT0Hbzp3bDJvx0UWKw26N4kEAxEzuzcSBlYJrAU3EhwkDpIPd0BIk1WjVFfyW7XAtk2ysdIzyPWl3unIi3Ytq9QASTn381Aa8cCDAsNOrPNZ6NKJqkgSIn75FRtYDc34ZWSL8S5zgG3GZi8cAI5pmhUBi/Xz4KaaJTsYo0hcP6j8AQtKjWgE3ykWz7bqR9UAZSeV4GvaSlBVET8ba/EKEgIjBmbd/wAFX1X+laDof2TOKq6N1/fldL0sDUPpbs5SBnwmE6KS2yrb8JRIuZjQ3zj4pzCV/RLSZGv3xSW7nn+/Nb0mQQb8uc8VRoshvzBdJactcjHRqoQ2LR06qemyqJMWyMiZ7dFGGEkyA0iMteJjT91VMk3Y2dBz4FN0MMOHSoKBBN7E6TPfxVlhKgBhwjX91VsGK4/ZzKjN1wBGi8s8o/J40SXNktH5hq2cjzbzXslRljFwqvaezBUaTmRYg6tOYWjjch43/Rj5XGjmj/Z4chX3lTsA4Z4Ik0n/AJDw4sdzHeFQrtRkpK0ednCUJOMvQT2wvWaHtafzhIp7YXrND2tP5wrFA276zX9rU+cpFPbd9Zr+1qfOUkEAWvk1sV2LrtpCQ381R39rRmenQcyF7FjC2hTY1jQ0NG6GjQAeiJ5m561TeRmx/wCVw4Lxu1ao33k5gX3GdQvHFx4K8w7JAbwdvXF5iZ7xbKVz+Tkt18R1eLh6xt+sr2YTzkGRvO/MXHITAnhLj8EliajWUzYEzutvwmSO5PvvvPdAkyY7o6JlJ4rANJBjMABoJN4E36Vlv+TbWtFU7E7zvTJ3eA6Pu6mdtJ26It8fsLV1FjSBrqdJ5KGkN55/tGQTHTBWixrO3iHvkMAhsnONT3nqSmJxr32bAblGRPM+AUOLFp3pv+XU8OpRtqujdABdeQBf7Cqo6GdvhP51zHCd1l7TMZ2yzInvurHDn0SZBuc9ZMxEz3JCjSENBEu0sZn4phjBrY5ag/sqTpjIJobq4kZGY0PxyWzHgzfITeZ6b3UeHpu3wYkjPJbbQxoiGgz/AHOiw4CPvJKr4ht0LvDS0GS0kHR1xocr9UqVgAYN2vTBgAy1wdaJi1+SRdXJESP8KGkddEzpoo3sdq15c5wsDmOpYpVjoTEiRNh3W5KCrWmM56+/wC2Yd0/d+lT10TZZjG1Wz6W99Rot6eK846XQw8foTlHT0Jehjt2QIg/0uuBrYxIUlPcccoPDPtSmq+F0PYemx+RE6jTnCmxLQ0CCJBHTlfqyVZUaGxrN/wBs+K1ZiTvDhpJmOhV62Fl5Rc4XFxF8suhPUGAj8wvpr0c1X0XxB7PqJhOg2tBvHNUKyRT7b2Q2tTqUnAX7Rwe3mF4pjcMab3Mdm0kHq1XvWIcWu3oyseY+7rzX+IuzRvCuwWPov6Rkunwcn/LOX+Rw3HuvhxCe2F6zQ9rT+cJFPbC9Zoe1p/OF0jiht31mv7Wp85Vr5A7HGJxlNrhNNn+pU4brLwek7o61Vbd9Zr+1qfOV6L/DmkKGEdVj0q7/APgyzR1u3+wKk3SGYo9pUdXtSsXFxtlbrJm33mFT4nGHSTeAegQfgVPtDEEw2YnMjv8Avkq3EBu80Cd1oJ6VzJbZ2Y6RZsq7zGg56x2rWs3dDoNzlyVfVxm7pbgO4qLF40jISDF4sFRwYz9RJCdUkm/Ax06oY4tacgXZ/wCOSlqVzExlbkPspKvWmCZP3r2K6TZNpIKjBG8DfXh09KhovgzfP4IqNJbMx0arfDsmBNz9kq/wrtslZUJJJdBcdDfqjJWjBvek43gT2ZEpdmGa24EmM8+xbCdJ6PgkSd+GqEWvSSrXgk/UkW48UrUqAi9jyyWlSqcoUYbJy+/qpUaBysaoYUG03PGLdKjqUy23HiL8s1l7Q3M9kg9doCYwbWu9J0ujQG/K40UN1sKvQu4O5g/FaPxRcADeMk5iMPEEuMf0yO4n6qDC4becNL93H74oTVWS0/DXhmE/gznNz2FbVsIGj0HB0XLXAgjqOYSjMRwEcc+Oiq/3LRZaLCmcpzJ/ui2pk2kI/l4eJjd4ggqWj6YgQO9bHDBuZB5g5cc0rsXosBh3AAk2ju4iOhWWBbkDcjvCoMJioJG8RGXRy8EzhMW4EAkkRbo1uqOLIatFntBugvJy+IK5zb+zW1qdRl53d5vPdzHTC6Wk/wBMO0ibi/8AlLbXwkltRhyInnOYT8MmmhGRJrq/p4BWZuuIOhhN7C9Zoe1p/OFbeX2AbRxbw3I3VTsL1mh7Wn84Xci7SZ5rJHpJx/g2222cVXAzNapH/wCyvUsLQ3KdGmMqbWtPOAJPbK4TZuGFTau6cv5h7j/9HOf/AOK9Ee6BGtyR2wk53SNHGjdsXr1jDg3lPaIH3xSuIfA5qepUO9ujIi/cktqOyA0+pWGtpHRb/a2J4uq4R0KKpVc6G3nh99akD5FzMqXDuglxgk8/imN0haVhXMUr3vlPD4qo89GeU/clN7Rxm8OhVHnswrY4NorkyU9F3TpAiZkxMcI5ap/Z+RtHPjw6FT4cmLCbTa6t8LScN5ro3xci+QtIOR6kjIqRtwTTaGKlKfHKFGK26c5HAT8dFI+sALieHA9fCxWKlRuo6Elf2arXwiq1ATkY5zbrA6VBWbOXborJjWn/ADmt62DEb0w46AZzy0/dCmloHGynFM9Mc81NhiRcA20+KmpUBPx/dSbu7w4z0qZS+ERj9I31nNhsSx0weBjL4pnBva4FxZubhF96zxN2xncctVq0iLwoXURkDxzCrpk7H3YgOI82NwwRc70jhBAHUk8Q6mN21+IsHDn1qKrTgcD0jtUeHd6RdJJGpuhRXoX8LTCVAPSaHR3doTbd12omLQ0gHp56JbDPO8YsIk5Rx+4U9WidIPFKfpc3r07AuEHK/wDVHhmsYeoG5iZBCQxLnAiZIGUz2CVnAYoPDgc2nOc7xEfVWUXVkWvDpMOCGz2KRhkxy6jeVph37sSQRoMuFjzj4LDMaBUtkM+V0QFyPPP4pUAahcBcBp7ZC4vYXrND2tP5wvQPK/GNrBwA431grgNh+s0Pa0/nC7mL/RHnOUv/AEbR0/kvbatd39prntJb9V1YrbxJ1mFyOxH7uOxjuBqDtqq+2a+x6UrkbQ3iktN1ydZv2qtx9aXJqrViehU+IckxjbsfklUaJvOLZ1e0HrSLquqwanYruJVTo1xNRJvI0TFUT0KBzIzsmR0JlsvNhUi5pIdAy5Ta/wBOSstl4gh3m3SbkfE3Gt/8XVJgGS2xiRF+u/f3LOGrbrycnAjd5RrdZskOzZvxZOkYnUVjlwAA7OnrSwMn4cua2bihUG8MzmOB1WbDVY1rR0vVaMOW+MxxptDsrxOrSciOtFOowETcmYJsBz5iJ+wkNr4neYGCPSJEcuZ4TxVox7NFMk+sXTG6GIa+S0wbTN7lMUxvza4z+ncuVBqAwBE2BGUfQpvCbTLRDxImZGYTJ4H6hGPlLySOgdTixt98dVCQNcvHUKvwuJdLjvb17ZZcCE2K4ISnBo0wyKSszUbEZLagwASc0VSd0xBPA8uHOUngK9Ul0k3kgnQn6clKVxIckpJUWBN5tGkfZi6lptM2Jg6c+PT+60w74sdJ5SZvbRT03AESlPQ1GcU8jM9o65VHtCjcuZOYEXuNCOjLsVxjjvCwu6w+MqswtTdfuuExZp7racU3DpWhWaKlplps/GHdAJMxLuxTY2ruj0c9Z55XS9GoIEwbzMZ/f0UG1anfmfvoV4RuRTI6gUuJqTY5i3aLfBctgae7jaY/32d7wV0jXkbwgwd0iRzzlUYEbQp+1pfFq68fDz+fexvB1IxuJHF9TuqLodk1M1yzakY6vzqVfnJ+ivcE+JSsqtFsEqonxdS5VTiXmVYYl0pPcBnll9UuOkOnbE5jTNaOdpwUlSn3KMBXFm5qWhFQgiZ6eOVlGSVhp6EUFj2ErQBGspk0A8ybHTwVRh33gpjE1rCDf4JUoO9DoZV1plhRxhpndOY0OvNNfz4cRHoacQehc9WDjfevogYkyBA+9VDwp7Lx5Uo6+HQYjHCIjeHAZa8b3tyutP55tg0C0XgjIRBPwVPTdH7xp/la0sRDiSJnLiFH6KLPktstn4kxGkkxzKWJuo6lcZqCtWJdA4IjArPKZqYvddLTyT+E2rkDfOSeYKqSQ0XHTK0tmEx401QqOacXaZ1Ax0jPp5qeliABaFzWGxecqZmKJmL/AHxWeWA3Q5hfMrQe9WLKgcMrWXNU8Zbd3TIyIOul+CdweIIaCYnlrwSsmLRpxZ1J0XGLqlrZvxtc8hCXZTBM8+rq7Fk1JvYznnZBcAUqKpGjT2SVYaREX00CQxdTruDwU2JqpLFugLThWzJnemaVSCARxhc3/wC4U/bUh/yarfDvJceCo6D5x7D/AL7O54C6MVSOJnlezXGvjG1T/vVO9zgugw9Rcvtsxiq/tqnzlXODryAeIUTWheJ0WxMpWo3NSNesvKz+GyrQjUJGX393WCN6SfuVOaditmUc4UtoqotiDvrChcMxzTr8Ocx0qMYU8FZSRVxZBuqVwtz0U7qRgACPqo2MIOXgo7WHWiMMcQtGshOb8iRBgXB+IKwKc59P7I7MlwXwjOGNo4LDcKbnsT7BZYqGx4Kndjv0lVlW4LTzpGXfyU9Vpz4qM0i6LQmpr6Z2nejRzz0qMhNPo6BaGlaylSRVxYrKnoOdHomI10WfM24LZo0IQ2mCTRI57teVx3JxuIIZJgQJA5/cKCmDw6uS1qjj1WSmkxyk47Q/gsSTe+VwenNPnEFVmFs1MMeluKbNmHJUabLDelRPcJvdRtqKKu+ASVOOGy2TIqNcRDZI+81yuyHTi6J41mH/AJhXW1MQRQJOZ+tvFUewvWaHtafzhbVpHIzytht31mv7Wp85TOy6ssjUFK7d9Zr+1qfOVFgau67kbIaFRdM6SjWTTbqna9O0q8pE4/TXGQ1EremFECsh2iSx8WTPRTaPsLQOW0qjNCaJDTtY34QhtKRdbsIJHDlmf3W25wPiqWxyimROoN0CBTA0UgCy12iLYdI/ERlnUon0f8JndEKMsUpg8aFPM5T1rRrSM48O1OuCiIVu4l4UvBbcUbW9102WiIWu4rKQp4xdhByHXEKVlMZ65KRrFK1qjsTHHfpAAfFAp35KYMWFKZP6ZrELO7qt4WwZcIJUDVoRiGTujO8qVrStnvDQXHJok9SbB7KZPDnPKitBZTGg3j12H17VXbC9Zoe1p/OFBjsQaj3POp7BoOxT7C9Zoe1p/OFpXhypy7SsNu+s1/a1PnKSCd276zX9rU+cpFSVLXDVpCapuVLQq7pntVpTfIVWh0JFnRepQe5V9OomRU4LPKJojIaaVICl287KRpSmjRCRODnkOXgpKJnU2+8lEzS0rPQqNGiLJnPPYhpuod4oD1FDOwwx+Y1WPOQot4ER3rUkqKJ7G73yoyswtXBSVbAlDGo3ea3AUlaMm3WtWFbkLQkxmhA/TLQb8lgIA64WQrFbNg1a6ypHEKCo+Mv8KYplJSSJ95UnlLi4aKYNzd3RoOv6K1qncpuqOkNbYnidGjmcv8LisTXL3FxzJn9loxR+mPkZdURp3YXrND2tP5wkU9sL1mh7Wn84TzCG3fWa/tanzlIp7bvrNf2tT5ykUACYwuIixy+CXQglOi6aVNTqKpw+Jix/wngVRodGRaMqSp6ZVVTenKdRIlCjRCZYUneKy6ZnilmvUpySaNUZWjclZoMmZ04Z9K0BWeiyii/Yy8QYQCsOPOelZadFBMWBKzmpPN5Xm3GwH3ot6ETmBPFRZejQUbAyL6LNSiWxcHo0WzTNgJz6efUFPSw8xy4KLJoVc3pUZanzgiXAZCeOSiq0Te330lTFlZCZCyCpW0DIEZ8O5WWE2TP5sh9xzV20vRW3pFLMnlouo8m/JJ1Zrq1X/SotG+6o+zQ0XLiTpAK6jye8iaD6JxGJJp0WjelxDRutEl5cchn8V5//ABP/AIiDGf8ASYQebwVOAABBrFuTnDRgizT0m8AaIQ7K/EY8uVQdLbOe8ttvsxFQMw4LcNTkUgbF51qvHE6DQcySeZQhPSoxNtu2Ce2F6zQ9rT+cJFPbC9Zoe1p/OFJAbd9Zr+1qfOUintu+s1/a1PnKRQAIQhAAmKGIixyS6EEp0W1OrOSmZUVNTqEZJyliQc7KrQyMy0ZWTFOuqwPUjXpTgh0ZtFzTcFuL5Kqp1yE1RrklKcGjRHIhwA5yssaZsm24dm60io10/mbDpbwmbEdCn/l43YcyTfXLhe3YlNmheEdFmXFZq4cudJ641TjKG6LTJHpEi/G2ilcBY5aX49OgSxlidOk5/wCeIaPRAGZPb9EzgcM5zg1oLnOyA116ALZlS4etuOIa9zXEFpczKDw5J/ZWzRVqBg3bMLnl7t1oaB+Y3kZjwUUDnogxj202kWLgMxBaTN/SyDed5Sf8s579wwDbmG6kDR2iy5zZcwvDmBwIcBMweJH5dRMdCt6mJpMNMbo3Wkec3d1pMCwaTlzJuZOWspP4UlJfSTAYHeHmqbQ15bc5uDRaw/uP10Fx0NLYlDBUv5raVVjKYgspZiY/KRnUcYB3Rz0XM47+J2CwQccHRbWxLhcyfM0+HpZvN77sTxGS8m8pPKPE46r53E1TUdfdGTWA/wBLGizR9mVrx8dLctmDNym9Q0jp/wCJH8Sau0T5qmDRwjT6NPV8ZOqRboaLDmbrgkIWoxAhCEACe2F6zQ9rT+cJFPbC9Zoe1p/OEAG3fWa/tanzlIp7bvrNf2tT5ykUACEIQAIQhAAhCEAS06xCZpYsa2SKEUSpNFvTfORlSsqKka6MlK3EuH9Sq4jFkOiwW0XU3bwAOkOEiDnZWbdtg7ziwUyQAG06Y3Te+9LvR6WhceMe7UA9Sk/Ej/a1UeJMYs1HV0dtQRIJbrEA3ziZhbVNsyTuiBwJk6ZkATlwXKN2s4ad5Wr9qvOjR1eJVP0UW/yDr3bdfk09NgOxV+I2nn5wgzoVzL8Y8/1Hqt8FBKlYEir5MvhfP2+QIbJjLQeJVZi9pVKlnOMcNP3SaE1QivBMskpesEIQrFAQhCABCEIAE9sL1mh7Wn84SKe2F6zQ9rT+cIA9hp5DoWyEIAEIQgAQhCABCEIAEIQgAQhCABCEIAEIQgAQhCABCEIAEIQgAQhCABCEIAFq/I9CE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skybox.org.ua/userfiles/image/Space/Mars/ma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71934" cy="4071934"/>
          </a:xfrm>
          <a:prstGeom prst="rect">
            <a:avLst/>
          </a:prstGeom>
          <a:noFill/>
        </p:spPr>
      </p:pic>
      <p:pic>
        <p:nvPicPr>
          <p:cNvPr id="3080" name="Picture 8" descr="http://ecos.org.ua/wp-content/mars-water-ec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-92315"/>
            <a:ext cx="5143500" cy="381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300" y="4389780"/>
            <a:ext cx="871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За </a:t>
            </a:r>
            <a:r>
              <a:rPr lang="ru-RU" sz="2400" dirty="0" err="1" smtClean="0">
                <a:solidFill>
                  <a:srgbClr val="FFFF00"/>
                </a:solidFill>
              </a:rPr>
              <a:t>розмірами</a:t>
            </a:r>
            <a:r>
              <a:rPr lang="ru-RU" sz="2400" dirty="0" smtClean="0">
                <a:solidFill>
                  <a:srgbClr val="FFFF00"/>
                </a:solidFill>
              </a:rPr>
              <a:t> Марс </a:t>
            </a:r>
            <a:r>
              <a:rPr lang="ru-RU" sz="2400" dirty="0" err="1" smtClean="0">
                <a:solidFill>
                  <a:srgbClr val="FFFF00"/>
                </a:solidFill>
              </a:rPr>
              <a:t>майже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вдвічі</a:t>
            </a:r>
            <a:r>
              <a:rPr lang="ru-RU" sz="2400" dirty="0" smtClean="0">
                <a:solidFill>
                  <a:srgbClr val="FFFF00"/>
                </a:solidFill>
              </a:rPr>
              <a:t>, а за </a:t>
            </a:r>
            <a:r>
              <a:rPr lang="ru-RU" sz="2400" dirty="0" err="1" smtClean="0">
                <a:solidFill>
                  <a:srgbClr val="FFFF00"/>
                </a:solidFill>
              </a:rPr>
              <a:t>масою</a:t>
            </a:r>
            <a:r>
              <a:rPr lang="ru-RU" sz="2400" dirty="0" smtClean="0">
                <a:solidFill>
                  <a:srgbClr val="FFFF00"/>
                </a:solidFill>
              </a:rPr>
              <a:t> – в </a:t>
            </a:r>
            <a:r>
              <a:rPr lang="ru-RU" sz="2400" dirty="0" err="1" smtClean="0">
                <a:solidFill>
                  <a:srgbClr val="FFFF00"/>
                </a:solidFill>
              </a:rPr>
              <a:t>дев’ять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разів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менший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від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Землі</a:t>
            </a:r>
            <a:r>
              <a:rPr lang="ru-RU" sz="2400" dirty="0" smtClean="0">
                <a:solidFill>
                  <a:srgbClr val="FFFF00"/>
                </a:solidFill>
              </a:rPr>
              <a:t>, сила </a:t>
            </a:r>
            <a:r>
              <a:rPr lang="ru-RU" sz="2400" dirty="0" err="1" smtClean="0">
                <a:solidFill>
                  <a:srgbClr val="FFFF00"/>
                </a:solidFill>
              </a:rPr>
              <a:t>тяжіння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Марсі</a:t>
            </a:r>
            <a:r>
              <a:rPr lang="ru-RU" sz="2400" dirty="0" smtClean="0">
                <a:solidFill>
                  <a:srgbClr val="FFFF00"/>
                </a:solidFill>
              </a:rPr>
              <a:t> становить 0,39 </a:t>
            </a:r>
            <a:r>
              <a:rPr lang="ru-RU" sz="2400" dirty="0" err="1" smtClean="0">
                <a:solidFill>
                  <a:srgbClr val="FFFF00"/>
                </a:solidFill>
              </a:rPr>
              <a:t>земної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Вісь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його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обертання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нахилена</a:t>
            </a:r>
            <a:r>
              <a:rPr lang="ru-RU" sz="2400" dirty="0" smtClean="0">
                <a:solidFill>
                  <a:srgbClr val="FFFF00"/>
                </a:solidFill>
              </a:rPr>
              <a:t> до </a:t>
            </a:r>
            <a:r>
              <a:rPr lang="ru-RU" sz="2400" dirty="0" err="1" smtClean="0">
                <a:solidFill>
                  <a:srgbClr val="FFFF00"/>
                </a:solidFill>
              </a:rPr>
              <a:t>площини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орбіти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під</a:t>
            </a:r>
            <a:r>
              <a:rPr lang="ru-RU" sz="2400" dirty="0" smtClean="0">
                <a:solidFill>
                  <a:srgbClr val="FFFF00"/>
                </a:solidFill>
              </a:rPr>
              <a:t> кутом 25°, </a:t>
            </a:r>
            <a:r>
              <a:rPr lang="ru-RU" sz="2400" dirty="0" err="1" smtClean="0">
                <a:solidFill>
                  <a:srgbClr val="FFFF00"/>
                </a:solidFill>
              </a:rPr>
              <a:t>завдяки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чому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Марсі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відбувається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зміна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пір</a:t>
            </a:r>
            <a:r>
              <a:rPr lang="ru-RU" sz="2400" dirty="0" smtClean="0">
                <a:solidFill>
                  <a:srgbClr val="FFFF00"/>
                </a:solidFill>
              </a:rPr>
              <a:t> року, а </a:t>
            </a:r>
            <a:r>
              <a:rPr lang="ru-RU" sz="2400" dirty="0" err="1" smtClean="0">
                <a:solidFill>
                  <a:srgbClr val="FFFF00"/>
                </a:solidFill>
              </a:rPr>
              <a:t>тривалість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доби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лише</a:t>
            </a:r>
            <a:r>
              <a:rPr lang="ru-RU" sz="2400" dirty="0" smtClean="0">
                <a:solidFill>
                  <a:srgbClr val="FFFF00"/>
                </a:solidFill>
              </a:rPr>
              <a:t> на 20 </a:t>
            </a:r>
            <a:r>
              <a:rPr lang="ru-RU" sz="2400" dirty="0" err="1" smtClean="0">
                <a:solidFill>
                  <a:srgbClr val="FFFF00"/>
                </a:solidFill>
              </a:rPr>
              <a:t>хв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менша</a:t>
            </a:r>
            <a:r>
              <a:rPr lang="ru-RU" sz="2400" dirty="0" smtClean="0">
                <a:solidFill>
                  <a:srgbClr val="FFFF00"/>
                </a:solidFill>
              </a:rPr>
              <a:t> за </a:t>
            </a:r>
            <a:r>
              <a:rPr lang="ru-RU" sz="2400" dirty="0" err="1" smtClean="0">
                <a:solidFill>
                  <a:srgbClr val="FFFF00"/>
                </a:solidFill>
              </a:rPr>
              <a:t>земну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035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rs_feb2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20826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52237">
            <a:off x="497020" y="1006911"/>
            <a:ext cx="8229600" cy="990600"/>
          </a:xfrm>
        </p:spPr>
        <p:txBody>
          <a:bodyPr>
            <a:normAutofit/>
          </a:bodyPr>
          <a:lstStyle/>
          <a:p>
            <a:r>
              <a:rPr lang="uk-UA" sz="5400" dirty="0" smtClean="0"/>
              <a:t>Дякую за увагу!</a:t>
            </a:r>
            <a:endParaRPr lang="ru-RU" sz="5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5494">
            <a:off x="4194476" y="2636911"/>
            <a:ext cx="375285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4974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117</TotalTime>
  <Words>3230</Words>
  <Application>Microsoft Office PowerPoint</Application>
  <PresentationFormat>Экран (4:3)</PresentationFormat>
  <Paragraphs>269</Paragraphs>
  <Slides>77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77</vt:i4>
      </vt:variant>
    </vt:vector>
  </HeadingPairs>
  <TitlesOfParts>
    <vt:vector size="92" baseType="lpstr">
      <vt:lpstr>Arial</vt:lpstr>
      <vt:lpstr>Arial</vt:lpstr>
      <vt:lpstr>Arial Black</vt:lpstr>
      <vt:lpstr>Arial Narrow</vt:lpstr>
      <vt:lpstr>Bookman Old Style</vt:lpstr>
      <vt:lpstr>Calibri</vt:lpstr>
      <vt:lpstr>Cambria</vt:lpstr>
      <vt:lpstr>Century Gothic</vt:lpstr>
      <vt:lpstr>Georgia</vt:lpstr>
      <vt:lpstr>Gill Sans MT</vt:lpstr>
      <vt:lpstr>Times New Roman</vt:lpstr>
      <vt:lpstr>Wingdings</vt:lpstr>
      <vt:lpstr>Wingdings 3</vt:lpstr>
      <vt:lpstr>Начальная</vt:lpstr>
      <vt:lpstr>Ион</vt:lpstr>
      <vt:lpstr>Природа тіл Сонячної системи. Планети земної групи — Меркурій, Венера, Земля і Марс </vt:lpstr>
      <vt:lpstr>Презентация PowerPoint</vt:lpstr>
      <vt:lpstr>Планети земної групи</vt:lpstr>
      <vt:lpstr>Презентация PowerPoint</vt:lpstr>
      <vt:lpstr>Презентация PowerPoint</vt:lpstr>
      <vt:lpstr>Презентация PowerPoint</vt:lpstr>
      <vt:lpstr>Меркурій</vt:lpstr>
      <vt:lpstr>Модель внутрішньої будови</vt:lpstr>
      <vt:lpstr>Презентация PowerPoint</vt:lpstr>
      <vt:lpstr>Меркурій </vt:lpstr>
      <vt:lpstr>Презентация PowerPoint</vt:lpstr>
      <vt:lpstr>  Особливості руху</vt:lpstr>
      <vt:lpstr>Розміри і маса</vt:lpstr>
      <vt:lpstr>Важливі відкриття</vt:lpstr>
      <vt:lpstr>й</vt:lpstr>
      <vt:lpstr>Цікаві факти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Атмосфера, температура  та внутрішня будова</vt:lpstr>
      <vt:lpstr>Кратери на поверхні Венери</vt:lpstr>
      <vt:lpstr>Презентация PowerPoint</vt:lpstr>
      <vt:lpstr>Презентация PowerPoint</vt:lpstr>
      <vt:lpstr>Презентация PowerPoint</vt:lpstr>
      <vt:lpstr>Важливі відкриття</vt:lpstr>
      <vt:lpstr>Апарат «Магеллан» та «Венера – 1»</vt:lpstr>
      <vt:lpstr>Маринер-4</vt:lpstr>
      <vt:lpstr>Маринер- 2</vt:lpstr>
      <vt:lpstr>Маринер-10</vt:lpstr>
      <vt:lpstr>Піонер-Венера-2</vt:lpstr>
      <vt:lpstr>Проходження по диску Сонця</vt:lpstr>
      <vt:lpstr>Життя на Венері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Планета Земля загальні відомості</vt:lpstr>
      <vt:lpstr>Внутрішня будова Землі</vt:lpstr>
      <vt:lpstr>Атмосфера Землі</vt:lpstr>
      <vt:lpstr>Магнітне поле Землі</vt:lpstr>
      <vt:lpstr>Вплив сонячної активності на людину</vt:lpstr>
      <vt:lpstr>Презентация PowerPoint</vt:lpstr>
      <vt:lpstr>Місяць</vt:lpstr>
      <vt:lpstr>Презентация PowerPoint</vt:lpstr>
      <vt:lpstr>Презентация PowerPoint</vt:lpstr>
      <vt:lpstr>Презентация PowerPoint</vt:lpstr>
      <vt:lpstr>Експедиція до Місяця 16липня  1969 року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МАРС</vt:lpstr>
      <vt:lpstr>Презентация PowerPoint</vt:lpstr>
      <vt:lpstr>Вулкан Олімп</vt:lpstr>
      <vt:lpstr>Долина Маринер</vt:lpstr>
      <vt:lpstr>Північний полюс</vt:lpstr>
      <vt:lpstr>Презентация PowerPoint</vt:lpstr>
      <vt:lpstr>Презентация PowerPoint</vt:lpstr>
      <vt:lpstr> Селфі марсохода Curiosity (11.05.2016)  </vt:lpstr>
      <vt:lpstr>Марсоход Opportunity  </vt:lpstr>
      <vt:lpstr>Життя на Марсі </vt:lpstr>
      <vt:lpstr>Чи є життя на Марсі?</vt:lpstr>
      <vt:lpstr>Презентация PowerPoint</vt:lpstr>
      <vt:lpstr>Важливі відкриття</vt:lpstr>
      <vt:lpstr>Супутники Марса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Планети земної групи — Меркурій, Венера, Земля і Марс</dc:title>
  <dc:creator>Home</dc:creator>
  <cp:lastModifiedBy>Admin</cp:lastModifiedBy>
  <cp:revision>14</cp:revision>
  <dcterms:created xsi:type="dcterms:W3CDTF">2019-09-13T06:08:35Z</dcterms:created>
  <dcterms:modified xsi:type="dcterms:W3CDTF">2021-12-05T16:18:12Z</dcterms:modified>
</cp:coreProperties>
</file>