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sldIdLst>
    <p:sldId id="569" r:id="rId2"/>
    <p:sldId id="552" r:id="rId3"/>
    <p:sldId id="553" r:id="rId4"/>
    <p:sldId id="555" r:id="rId5"/>
    <p:sldId id="556" r:id="rId6"/>
    <p:sldId id="557" r:id="rId7"/>
    <p:sldId id="560" r:id="rId8"/>
    <p:sldId id="561" r:id="rId9"/>
    <p:sldId id="562" r:id="rId10"/>
    <p:sldId id="551" r:id="rId11"/>
    <p:sldId id="543" r:id="rId12"/>
    <p:sldId id="537" r:id="rId13"/>
    <p:sldId id="538" r:id="rId14"/>
    <p:sldId id="526" r:id="rId15"/>
    <p:sldId id="527" r:id="rId16"/>
    <p:sldId id="528" r:id="rId17"/>
    <p:sldId id="539" r:id="rId18"/>
    <p:sldId id="541" r:id="rId19"/>
    <p:sldId id="545" r:id="rId20"/>
    <p:sldId id="544" r:id="rId21"/>
    <p:sldId id="542" r:id="rId22"/>
    <p:sldId id="363" r:id="rId23"/>
    <p:sldId id="573" r:id="rId24"/>
    <p:sldId id="364" r:id="rId25"/>
    <p:sldId id="324" r:id="rId26"/>
    <p:sldId id="565" r:id="rId27"/>
    <p:sldId id="568" r:id="rId28"/>
    <p:sldId id="571" r:id="rId29"/>
    <p:sldId id="548" r:id="rId30"/>
    <p:sldId id="572" r:id="rId31"/>
    <p:sldId id="304" r:id="rId3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6600"/>
    <a:srgbClr val="1942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із теми 2 –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із теми 2 –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7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hyperlink" Target="http://teach-inf.at.ua/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120904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6604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6401859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6"/>
            <a:ext cx="58928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733800"/>
            <a:ext cx="58928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3"/>
          <a:stretch/>
        </p:blipFill>
        <p:spPr>
          <a:xfrm>
            <a:off x="0" y="0"/>
            <a:ext cx="4620901" cy="4720874"/>
          </a:xfrm>
          <a:prstGeom prst="rect">
            <a:avLst/>
          </a:prstGeom>
        </p:spPr>
      </p:pic>
      <p:sp>
        <p:nvSpPr>
          <p:cNvPr id="9" name="Rectangle 24"/>
          <p:cNvSpPr>
            <a:spLocks noChangeArrowheads="1"/>
          </p:cNvSpPr>
          <p:nvPr userDrawn="1"/>
        </p:nvSpPr>
        <p:spPr bwMode="auto">
          <a:xfrm>
            <a:off x="0" y="3527438"/>
            <a:ext cx="12192000" cy="335756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485" y="6021302"/>
            <a:ext cx="5699687" cy="991249"/>
          </a:xfrm>
          <a:prstGeom prst="rect">
            <a:avLst/>
          </a:prstGeom>
        </p:spPr>
      </p:pic>
      <p:sp>
        <p:nvSpPr>
          <p:cNvPr id="11" name="Rectangle 17"/>
          <p:cNvSpPr>
            <a:spLocks noChangeArrowheads="1"/>
          </p:cNvSpPr>
          <p:nvPr userDrawn="1"/>
        </p:nvSpPr>
        <p:spPr bwMode="gray">
          <a:xfrm>
            <a:off x="0" y="3141663"/>
            <a:ext cx="12192000" cy="431800"/>
          </a:xfrm>
          <a:prstGeom prst="rect">
            <a:avLst/>
          </a:prstGeom>
          <a:solidFill>
            <a:srgbClr val="19426B"/>
          </a:solidFill>
          <a:ln w="9525">
            <a:solidFill>
              <a:srgbClr val="19426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Oval 25"/>
          <p:cNvSpPr>
            <a:spLocks noChangeArrowheads="1"/>
          </p:cNvSpPr>
          <p:nvPr userDrawn="1"/>
        </p:nvSpPr>
        <p:spPr bwMode="ltGray">
          <a:xfrm>
            <a:off x="1258888" y="4508514"/>
            <a:ext cx="4248151" cy="1800225"/>
          </a:xfrm>
          <a:prstGeom prst="ellipse">
            <a:avLst/>
          </a:prstGeom>
          <a:gradFill rotWithShape="1">
            <a:gsLst>
              <a:gs pos="0">
                <a:srgbClr val="398AC7"/>
              </a:gs>
              <a:gs pos="100000">
                <a:srgbClr val="398AC7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 userDrawn="1"/>
        </p:nvSpPr>
        <p:spPr bwMode="auto">
          <a:xfrm>
            <a:off x="457200" y="6486538"/>
            <a:ext cx="2133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l" defTabSz="914400" rtl="0" eaLnBrk="1" latinLnBrk="0" hangingPunct="1"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486538"/>
            <a:ext cx="2895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Oval 18"/>
          <p:cNvSpPr>
            <a:spLocks noChangeArrowheads="1"/>
          </p:cNvSpPr>
          <p:nvPr userDrawn="1"/>
        </p:nvSpPr>
        <p:spPr bwMode="gray">
          <a:xfrm>
            <a:off x="276225" y="1255713"/>
            <a:ext cx="4656139" cy="483711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dist="172739" dir="3238358" algn="ctr" rotWithShape="0">
              <a:srgbClr val="19426B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Freeform 21" descr="2"/>
          <p:cNvSpPr>
            <a:spLocks/>
          </p:cNvSpPr>
          <p:nvPr userDrawn="1"/>
        </p:nvSpPr>
        <p:spPr bwMode="gray">
          <a:xfrm>
            <a:off x="376246" y="2147896"/>
            <a:ext cx="2103437" cy="3032125"/>
          </a:xfrm>
          <a:custGeom>
            <a:avLst/>
            <a:gdLst>
              <a:gd name="T0" fmla="*/ 1325 w 1325"/>
              <a:gd name="T1" fmla="*/ 960 h 1910"/>
              <a:gd name="T2" fmla="*/ 414 w 1325"/>
              <a:gd name="T3" fmla="*/ 0 h 1910"/>
              <a:gd name="T4" fmla="*/ 27 w 1325"/>
              <a:gd name="T5" fmla="*/ 1014 h 1910"/>
              <a:gd name="T6" fmla="*/ 402 w 1325"/>
              <a:gd name="T7" fmla="*/ 1910 h 1910"/>
              <a:gd name="T8" fmla="*/ 1325 w 1325"/>
              <a:gd name="T9" fmla="*/ 96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5" h="1910">
                <a:moveTo>
                  <a:pt x="1325" y="960"/>
                </a:moveTo>
                <a:lnTo>
                  <a:pt x="414" y="0"/>
                </a:lnTo>
                <a:cubicBezTo>
                  <a:pt x="238" y="162"/>
                  <a:pt x="0" y="570"/>
                  <a:pt x="27" y="1014"/>
                </a:cubicBezTo>
                <a:cubicBezTo>
                  <a:pt x="53" y="1458"/>
                  <a:pt x="233" y="1748"/>
                  <a:pt x="402" y="1910"/>
                </a:cubicBezTo>
                <a:lnTo>
                  <a:pt x="1325" y="96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8" name="Freeform 19" descr="4"/>
          <p:cNvSpPr>
            <a:spLocks/>
          </p:cNvSpPr>
          <p:nvPr userDrawn="1"/>
        </p:nvSpPr>
        <p:spPr bwMode="gray">
          <a:xfrm>
            <a:off x="2625727" y="2119317"/>
            <a:ext cx="2139951" cy="3116263"/>
          </a:xfrm>
          <a:custGeom>
            <a:avLst/>
            <a:gdLst>
              <a:gd name="T0" fmla="*/ 951 w 1348"/>
              <a:gd name="T1" fmla="*/ 1963 h 1963"/>
              <a:gd name="T2" fmla="*/ 1338 w 1348"/>
              <a:gd name="T3" fmla="*/ 977 h 1963"/>
              <a:gd name="T4" fmla="*/ 905 w 1348"/>
              <a:gd name="T5" fmla="*/ 0 h 1963"/>
              <a:gd name="T6" fmla="*/ 0 w 1348"/>
              <a:gd name="T7" fmla="*/ 987 h 1963"/>
              <a:gd name="T8" fmla="*/ 951 w 1348"/>
              <a:gd name="T9" fmla="*/ 1963 h 1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1963">
                <a:moveTo>
                  <a:pt x="951" y="1963"/>
                </a:moveTo>
                <a:cubicBezTo>
                  <a:pt x="1244" y="1689"/>
                  <a:pt x="1348" y="1323"/>
                  <a:pt x="1338" y="977"/>
                </a:cubicBezTo>
                <a:cubicBezTo>
                  <a:pt x="1329" y="629"/>
                  <a:pt x="1132" y="226"/>
                  <a:pt x="905" y="0"/>
                </a:cubicBezTo>
                <a:lnTo>
                  <a:pt x="0" y="987"/>
                </a:lnTo>
                <a:lnTo>
                  <a:pt x="951" y="1963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20" descr="1"/>
          <p:cNvSpPr>
            <a:spLocks/>
          </p:cNvSpPr>
          <p:nvPr userDrawn="1"/>
        </p:nvSpPr>
        <p:spPr bwMode="gray">
          <a:xfrm>
            <a:off x="1130309" y="1416062"/>
            <a:ext cx="2873375" cy="2182813"/>
          </a:xfrm>
          <a:custGeom>
            <a:avLst/>
            <a:gdLst>
              <a:gd name="T0" fmla="*/ 905 w 1810"/>
              <a:gd name="T1" fmla="*/ 1375 h 1375"/>
              <a:gd name="T2" fmla="*/ 1810 w 1810"/>
              <a:gd name="T3" fmla="*/ 395 h 1375"/>
              <a:gd name="T4" fmla="*/ 876 w 1810"/>
              <a:gd name="T5" fmla="*/ 24 h 1375"/>
              <a:gd name="T6" fmla="*/ 0 w 1810"/>
              <a:gd name="T7" fmla="*/ 396 h 1375"/>
              <a:gd name="T8" fmla="*/ 905 w 1810"/>
              <a:gd name="T9" fmla="*/ 1375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1375">
                <a:moveTo>
                  <a:pt x="905" y="1375"/>
                </a:moveTo>
                <a:lnTo>
                  <a:pt x="1810" y="395"/>
                </a:lnTo>
                <a:cubicBezTo>
                  <a:pt x="1612" y="176"/>
                  <a:pt x="1300" y="0"/>
                  <a:pt x="876" y="24"/>
                </a:cubicBezTo>
                <a:cubicBezTo>
                  <a:pt x="452" y="48"/>
                  <a:pt x="252" y="149"/>
                  <a:pt x="0" y="396"/>
                </a:cubicBezTo>
                <a:lnTo>
                  <a:pt x="905" y="1375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0" name="Freeform 22" descr="55282"/>
          <p:cNvSpPr>
            <a:spLocks/>
          </p:cNvSpPr>
          <p:nvPr userDrawn="1"/>
        </p:nvSpPr>
        <p:spPr bwMode="gray">
          <a:xfrm>
            <a:off x="1085856" y="3730638"/>
            <a:ext cx="2962275" cy="2219325"/>
          </a:xfrm>
          <a:custGeom>
            <a:avLst/>
            <a:gdLst>
              <a:gd name="T0" fmla="*/ 927 w 1866"/>
              <a:gd name="T1" fmla="*/ 0 h 1398"/>
              <a:gd name="T2" fmla="*/ 0 w 1866"/>
              <a:gd name="T3" fmla="*/ 975 h 1398"/>
              <a:gd name="T4" fmla="*/ 996 w 1866"/>
              <a:gd name="T5" fmla="*/ 1387 h 1398"/>
              <a:gd name="T6" fmla="*/ 1866 w 1866"/>
              <a:gd name="T7" fmla="*/ 996 h 1398"/>
              <a:gd name="T8" fmla="*/ 927 w 1866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1" name="Oval 23"/>
          <p:cNvSpPr>
            <a:spLocks noChangeArrowheads="1"/>
          </p:cNvSpPr>
          <p:nvPr userDrawn="1"/>
        </p:nvSpPr>
        <p:spPr bwMode="gray">
          <a:xfrm>
            <a:off x="1806579" y="2954337"/>
            <a:ext cx="1655763" cy="165576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864996" y="2579233"/>
            <a:ext cx="141061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5000" b="1" i="1" dirty="0">
                <a:solidFill>
                  <a:srgbClr val="002060"/>
                </a:solidFill>
                <a:latin typeface="Arial" panose="020B0604020202020204" pitchFamily="34" charset="0"/>
              </a:rPr>
              <a:t>4</a:t>
            </a:r>
            <a:endParaRPr lang="uk-UA" sz="15000" b="1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5" name="Заголовок 1"/>
          <p:cNvSpPr>
            <a:spLocks noGrp="1"/>
          </p:cNvSpPr>
          <p:nvPr>
            <p:ph type="ctrTitle"/>
          </p:nvPr>
        </p:nvSpPr>
        <p:spPr>
          <a:xfrm>
            <a:off x="4847771" y="584396"/>
            <a:ext cx="7151587" cy="1801607"/>
          </a:xfrm>
        </p:spPr>
        <p:txBody>
          <a:bodyPr anchor="ctr">
            <a:normAutofit/>
          </a:bodyPr>
          <a:lstStyle>
            <a:lvl1pPr algn="r">
              <a:defRPr kumimoji="0" lang="uk-UA" sz="4400" b="1" i="0" u="none" strike="noStrike" kern="1200" cap="none" spc="0" normalizeH="0" baseline="0" dirty="0">
                <a:ln>
                  <a:noFill/>
                </a:ln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/>
                <a:ea typeface="+mj-ea"/>
                <a:cs typeface="+mj-cs"/>
              </a:defRPr>
            </a:lvl1pPr>
          </a:lstStyle>
          <a:p>
            <a:r>
              <a:rPr lang="uk-UA" dirty="0"/>
              <a:t>Зразок заголовка</a:t>
            </a:r>
          </a:p>
        </p:txBody>
      </p:sp>
      <p:sp>
        <p:nvSpPr>
          <p:cNvPr id="26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032383" y="3184362"/>
            <a:ext cx="7138989" cy="40341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lang="uk-UA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marR="0" lvl="0" indent="0" algn="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BBC00"/>
              </a:buClr>
              <a:buSzTx/>
              <a:buFont typeface="Wingdings" panose="05000000000000000000" pitchFamily="2" charset="2"/>
              <a:buNone/>
              <a:tabLst/>
            </a:pPr>
            <a:r>
              <a:rPr lang="uk-UA" dirty="0"/>
              <a:t>Зразок підзаголовка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4506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0" y="798521"/>
            <a:ext cx="12192000" cy="312737"/>
          </a:xfrm>
          <a:prstGeom prst="rect">
            <a:avLst/>
          </a:prstGeom>
          <a:solidFill>
            <a:srgbClr val="1942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white">
          <a:xfrm>
            <a:off x="0" y="13"/>
            <a:ext cx="12192000" cy="83661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9" name="Group 17"/>
          <p:cNvGrpSpPr>
            <a:grpSpLocks/>
          </p:cNvGrpSpPr>
          <p:nvPr userDrawn="1"/>
        </p:nvGrpSpPr>
        <p:grpSpPr bwMode="auto">
          <a:xfrm>
            <a:off x="10287571" y="188919"/>
            <a:ext cx="1665288" cy="1512887"/>
            <a:chOff x="4604" y="119"/>
            <a:chExt cx="1049" cy="953"/>
          </a:xfrm>
        </p:grpSpPr>
        <p:sp>
          <p:nvSpPr>
            <p:cNvPr id="10" name="Oval 18"/>
            <p:cNvSpPr>
              <a:spLocks noChangeArrowheads="1"/>
            </p:cNvSpPr>
            <p:nvPr userDrawn="1"/>
          </p:nvSpPr>
          <p:spPr bwMode="gray">
            <a:xfrm>
              <a:off x="4921" y="845"/>
              <a:ext cx="732" cy="227"/>
            </a:xfrm>
            <a:prstGeom prst="ellipse">
              <a:avLst/>
            </a:prstGeom>
            <a:gradFill rotWithShape="1">
              <a:gsLst>
                <a:gs pos="0">
                  <a:srgbClr val="19426B"/>
                </a:gs>
                <a:gs pos="100000">
                  <a:srgbClr val="19426B">
                    <a:gamma/>
                    <a:tint val="0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" name="Oval 19"/>
            <p:cNvSpPr>
              <a:spLocks noChangeArrowheads="1"/>
            </p:cNvSpPr>
            <p:nvPr userDrawn="1"/>
          </p:nvSpPr>
          <p:spPr bwMode="gray">
            <a:xfrm>
              <a:off x="4604" y="119"/>
              <a:ext cx="932" cy="9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dist="63500" dir="2212194" algn="ctr" rotWithShape="0">
                <a:srgbClr val="19426B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2" name="Freeform 20" descr="4"/>
            <p:cNvSpPr>
              <a:spLocks/>
            </p:cNvSpPr>
            <p:nvPr userDrawn="1"/>
          </p:nvSpPr>
          <p:spPr bwMode="gray">
            <a:xfrm>
              <a:off x="5077" y="281"/>
              <a:ext cx="426" cy="588"/>
            </a:xfrm>
            <a:custGeom>
              <a:avLst/>
              <a:gdLst>
                <a:gd name="T0" fmla="*/ 951 w 1348"/>
                <a:gd name="T1" fmla="*/ 1963 h 1963"/>
                <a:gd name="T2" fmla="*/ 1338 w 1348"/>
                <a:gd name="T3" fmla="*/ 977 h 1963"/>
                <a:gd name="T4" fmla="*/ 905 w 1348"/>
                <a:gd name="T5" fmla="*/ 0 h 1963"/>
                <a:gd name="T6" fmla="*/ 0 w 1348"/>
                <a:gd name="T7" fmla="*/ 987 h 1963"/>
                <a:gd name="T8" fmla="*/ 951 w 1348"/>
                <a:gd name="T9" fmla="*/ 1963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963">
                  <a:moveTo>
                    <a:pt x="951" y="1963"/>
                  </a:moveTo>
                  <a:cubicBezTo>
                    <a:pt x="1244" y="1689"/>
                    <a:pt x="1348" y="1323"/>
                    <a:pt x="1338" y="977"/>
                  </a:cubicBezTo>
                  <a:cubicBezTo>
                    <a:pt x="1329" y="629"/>
                    <a:pt x="1132" y="226"/>
                    <a:pt x="905" y="0"/>
                  </a:cubicBezTo>
                  <a:lnTo>
                    <a:pt x="0" y="987"/>
                  </a:lnTo>
                  <a:lnTo>
                    <a:pt x="951" y="1963"/>
                  </a:lnTo>
                  <a:close/>
                </a:path>
              </a:pathLst>
            </a:cu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3" name="Freeform 21" descr="1"/>
            <p:cNvSpPr>
              <a:spLocks/>
            </p:cNvSpPr>
            <p:nvPr userDrawn="1"/>
          </p:nvSpPr>
          <p:spPr bwMode="gray">
            <a:xfrm>
              <a:off x="4779" y="144"/>
              <a:ext cx="572" cy="416"/>
            </a:xfrm>
            <a:custGeom>
              <a:avLst/>
              <a:gdLst>
                <a:gd name="T0" fmla="*/ 905 w 1810"/>
                <a:gd name="T1" fmla="*/ 1388 h 1388"/>
                <a:gd name="T2" fmla="*/ 1810 w 1810"/>
                <a:gd name="T3" fmla="*/ 408 h 1388"/>
                <a:gd name="T4" fmla="*/ 874 w 1810"/>
                <a:gd name="T5" fmla="*/ 40 h 1388"/>
                <a:gd name="T6" fmla="*/ 0 w 1810"/>
                <a:gd name="T7" fmla="*/ 409 h 1388"/>
                <a:gd name="T8" fmla="*/ 905 w 1810"/>
                <a:gd name="T9" fmla="*/ 1388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0" h="1388">
                  <a:moveTo>
                    <a:pt x="905" y="1388"/>
                  </a:moveTo>
                  <a:lnTo>
                    <a:pt x="1810" y="408"/>
                  </a:lnTo>
                  <a:cubicBezTo>
                    <a:pt x="1612" y="189"/>
                    <a:pt x="1272" y="0"/>
                    <a:pt x="874" y="40"/>
                  </a:cubicBezTo>
                  <a:cubicBezTo>
                    <a:pt x="541" y="52"/>
                    <a:pt x="252" y="162"/>
                    <a:pt x="0" y="409"/>
                  </a:cubicBezTo>
                  <a:lnTo>
                    <a:pt x="905" y="1388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4" name="Freeform 22" descr="2"/>
            <p:cNvSpPr>
              <a:spLocks/>
            </p:cNvSpPr>
            <p:nvPr userDrawn="1"/>
          </p:nvSpPr>
          <p:spPr bwMode="gray">
            <a:xfrm>
              <a:off x="4629" y="286"/>
              <a:ext cx="419" cy="572"/>
            </a:xfrm>
            <a:custGeom>
              <a:avLst/>
              <a:gdLst>
                <a:gd name="T0" fmla="*/ 1325 w 1325"/>
                <a:gd name="T1" fmla="*/ 960 h 1910"/>
                <a:gd name="T2" fmla="*/ 414 w 1325"/>
                <a:gd name="T3" fmla="*/ 0 h 1910"/>
                <a:gd name="T4" fmla="*/ 27 w 1325"/>
                <a:gd name="T5" fmla="*/ 1014 h 1910"/>
                <a:gd name="T6" fmla="*/ 402 w 1325"/>
                <a:gd name="T7" fmla="*/ 1910 h 1910"/>
                <a:gd name="T8" fmla="*/ 1325 w 1325"/>
                <a:gd name="T9" fmla="*/ 96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910">
                  <a:moveTo>
                    <a:pt x="1325" y="960"/>
                  </a:moveTo>
                  <a:lnTo>
                    <a:pt x="414" y="0"/>
                  </a:lnTo>
                  <a:cubicBezTo>
                    <a:pt x="238" y="162"/>
                    <a:pt x="0" y="570"/>
                    <a:pt x="27" y="1014"/>
                  </a:cubicBezTo>
                  <a:cubicBezTo>
                    <a:pt x="53" y="1458"/>
                    <a:pt x="233" y="1748"/>
                    <a:pt x="402" y="1910"/>
                  </a:cubicBezTo>
                  <a:lnTo>
                    <a:pt x="1325" y="96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5" name="Freeform 23" descr="55282"/>
            <p:cNvSpPr>
              <a:spLocks/>
            </p:cNvSpPr>
            <p:nvPr userDrawn="1"/>
          </p:nvSpPr>
          <p:spPr bwMode="gray">
            <a:xfrm>
              <a:off x="4770" y="585"/>
              <a:ext cx="590" cy="418"/>
            </a:xfrm>
            <a:custGeom>
              <a:avLst/>
              <a:gdLst>
                <a:gd name="T0" fmla="*/ 927 w 1866"/>
                <a:gd name="T1" fmla="*/ 0 h 1398"/>
                <a:gd name="T2" fmla="*/ 0 w 1866"/>
                <a:gd name="T3" fmla="*/ 975 h 1398"/>
                <a:gd name="T4" fmla="*/ 996 w 1866"/>
                <a:gd name="T5" fmla="*/ 1387 h 1398"/>
                <a:gd name="T6" fmla="*/ 1866 w 1866"/>
                <a:gd name="T7" fmla="*/ 996 h 1398"/>
                <a:gd name="T8" fmla="*/ 927 w 1866"/>
                <a:gd name="T9" fmla="*/ 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6" h="1398">
                  <a:moveTo>
                    <a:pt x="927" y="0"/>
                  </a:moveTo>
                  <a:lnTo>
                    <a:pt x="0" y="975"/>
                  </a:lnTo>
                  <a:cubicBezTo>
                    <a:pt x="203" y="1204"/>
                    <a:pt x="607" y="1398"/>
                    <a:pt x="996" y="1387"/>
                  </a:cubicBezTo>
                  <a:cubicBezTo>
                    <a:pt x="1385" y="1375"/>
                    <a:pt x="1707" y="1159"/>
                    <a:pt x="1866" y="996"/>
                  </a:cubicBezTo>
                  <a:lnTo>
                    <a:pt x="927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6" name="Oval 24"/>
            <p:cNvSpPr>
              <a:spLocks noChangeArrowheads="1"/>
            </p:cNvSpPr>
            <p:nvPr userDrawn="1"/>
          </p:nvSpPr>
          <p:spPr bwMode="gray">
            <a:xfrm>
              <a:off x="4914" y="438"/>
              <a:ext cx="329" cy="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10777240" y="566632"/>
            <a:ext cx="756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4400" b="1" i="1" dirty="0">
                <a:solidFill>
                  <a:srgbClr val="19426B"/>
                </a:solidFill>
                <a:latin typeface="Arial" panose="020B0604020202020204" pitchFamily="34" charset="0"/>
              </a:rPr>
              <a:t>4</a:t>
            </a:r>
          </a:p>
        </p:txBody>
      </p:sp>
      <p:grpSp>
        <p:nvGrpSpPr>
          <p:cNvPr id="19" name="Групувати 18"/>
          <p:cNvGrpSpPr/>
          <p:nvPr userDrawn="1"/>
        </p:nvGrpSpPr>
        <p:grpSpPr>
          <a:xfrm>
            <a:off x="-15225" y="6529735"/>
            <a:ext cx="4680520" cy="328282"/>
            <a:chOff x="467544" y="6485698"/>
            <a:chExt cx="4680520" cy="328281"/>
          </a:xfrm>
        </p:grpSpPr>
        <p:pic>
          <p:nvPicPr>
            <p:cNvPr id="20" name="Picture 3" descr="E:\Робота\Вчитель Інформатики\~~~Сайт~~~\teach-inf.at.ua\FTP\krfb_6465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296" y="6485698"/>
              <a:ext cx="321568" cy="32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67544" y="6506203"/>
              <a:ext cx="468052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9426B"/>
                  </a:solidFill>
                  <a:latin typeface="Verdana"/>
                </a:rPr>
                <a:t>© </a:t>
              </a:r>
              <a:r>
                <a:rPr lang="uk-UA" sz="1400" i="1" dirty="0">
                  <a:solidFill>
                    <a:srgbClr val="19426B"/>
                  </a:solidFill>
                  <a:latin typeface="Verdana"/>
                </a:rPr>
                <a:t>Вивчаємо інформатику        </a:t>
              </a:r>
              <a:r>
                <a:rPr lang="en-US" sz="1400" b="1" i="1" dirty="0">
                  <a:solidFill>
                    <a:srgbClr val="19426B"/>
                  </a:solidFill>
                  <a:latin typeface="Verdana"/>
                  <a:hlinkClick r:id="rId7" tooltip="Перейти на сайт"/>
                </a:rPr>
                <a:t>teach-inf.at.ua</a:t>
              </a:r>
              <a:endParaRPr lang="ru-RU" sz="1400" b="1" i="1" dirty="0">
                <a:solidFill>
                  <a:srgbClr val="19426B"/>
                </a:solidFill>
                <a:latin typeface="Verdana"/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5" cy="5328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>
              <a:defRPr kumimoji="0" lang="uk-UA" sz="3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lvl="0" fontAlgn="base">
              <a:lnSpc>
                <a:spcPct val="100000"/>
              </a:lnSpc>
              <a:spcAft>
                <a:spcPct val="0"/>
              </a:spcAft>
            </a:pPr>
            <a:r>
              <a:rPr lang="uk-UA" dirty="0"/>
              <a:t>Зразок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1739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2" y="-30478"/>
            <a:ext cx="120903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12192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621365"/>
            <a:ext cx="110744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609600" y="4463568"/>
            <a:ext cx="11074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73051"/>
            <a:ext cx="7315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3681984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2007129" y="3221207"/>
            <a:ext cx="3017520" cy="105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1901952"/>
            <a:ext cx="316992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3552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67200" y="381000"/>
            <a:ext cx="74168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3681984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2007129" y="3221207"/>
            <a:ext cx="3017520" cy="105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353568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4" y="1905000"/>
            <a:ext cx="316992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6600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99136" y="137160"/>
            <a:ext cx="1182624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1240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4E9269-1560-433C-88F4-3A78CD881B3D}" type="datetimeFigureOut">
              <a:rPr lang="uk-UA" smtClean="0"/>
              <a:t>07.02.2017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74831" y="6312409"/>
            <a:ext cx="4642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1240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libruk.in.ua/map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3.wdp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jpe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604384"/>
            <a:ext cx="8816454" cy="1600327"/>
          </a:xfrm>
        </p:spPr>
        <p:txBody>
          <a:bodyPr>
            <a:noAutofit/>
          </a:bodyPr>
          <a:lstStyle/>
          <a:p>
            <a:r>
              <a:rPr lang="uk-UA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Орієнтування в </a:t>
            </a:r>
            <a:r>
              <a:rPr lang="uk-UA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списку </a:t>
            </a:r>
            <a:r>
              <a:rPr lang="uk-UA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 електронної </a:t>
            </a:r>
            <a:r>
              <a:rPr lang="uk-UA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бібліотеки</a:t>
            </a:r>
            <a:endParaRPr lang="uk-UA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79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3"/>
            <a:ext cx="12050143" cy="1384995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00"/>
                </a:solidFill>
              </a:rPr>
              <a:t>Комп'ютер</a:t>
            </a:r>
            <a:r>
              <a:rPr lang="uk-UA" sz="2800" b="1" i="1" kern="0" dirty="0">
                <a:solidFill>
                  <a:srgbClr val="FFFFFF"/>
                </a:solidFill>
              </a:rPr>
              <a:t> — це надійний помічник сучасного школяра. Якщо відшукати потрібну книжку в бібліотеці або магазині не вийшло, вам допоможуть </a:t>
            </a:r>
            <a:r>
              <a:rPr lang="uk-UA" sz="2800" b="1" i="1" kern="0" dirty="0">
                <a:solidFill>
                  <a:srgbClr val="FFFF00"/>
                </a:solidFill>
              </a:rPr>
              <a:t>електронні бібліотеки</a:t>
            </a:r>
            <a:r>
              <a:rPr lang="uk-UA" sz="2800" b="1" i="1" kern="0" dirty="0">
                <a:solidFill>
                  <a:srgbClr val="FFFFFF"/>
                </a:solidFill>
              </a:rPr>
              <a:t> в </a:t>
            </a:r>
            <a:r>
              <a:rPr lang="uk-UA" sz="2800" b="1" i="1" kern="0" dirty="0">
                <a:solidFill>
                  <a:srgbClr val="FFFF00"/>
                </a:solidFill>
              </a:rPr>
              <a:t>Інтернеті</a:t>
            </a:r>
            <a:r>
              <a:rPr lang="uk-UA" sz="2800" b="1" i="1" kern="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8" name="Picture 2" descr="computer, hardware, pc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75" y="2889505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staffingstream.wpengine.netdna-cdn.com/wp-content/uploads/2012/10/website-desig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526" y="3111554"/>
            <a:ext cx="3816423" cy="346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www.dd-webdesign.co/website/images/web-desig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021" y="3096565"/>
            <a:ext cx="4280507" cy="360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48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403648" y="1196752"/>
            <a:ext cx="6436208" cy="35394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 err="1">
                <a:solidFill>
                  <a:srgbClr val="FFFF00"/>
                </a:solidFill>
              </a:rPr>
              <a:t>Електро́нна</a:t>
            </a:r>
            <a:r>
              <a:rPr lang="uk-UA" sz="2800" b="1" i="1" kern="0" dirty="0">
                <a:solidFill>
                  <a:srgbClr val="FFFF00"/>
                </a:solidFill>
              </a:rPr>
              <a:t> </a:t>
            </a:r>
            <a:r>
              <a:rPr lang="uk-UA" sz="2800" b="1" i="1" kern="0" dirty="0" err="1">
                <a:solidFill>
                  <a:srgbClr val="FFFF00"/>
                </a:solidFill>
              </a:rPr>
              <a:t>бібліоте́ка</a:t>
            </a:r>
            <a:r>
              <a:rPr lang="uk-UA" sz="2800" b="1" i="1" kern="0" dirty="0">
                <a:solidFill>
                  <a:srgbClr val="FFFF00"/>
                </a:solidFill>
              </a:rPr>
              <a:t> </a:t>
            </a:r>
            <a:r>
              <a:rPr lang="en-US" sz="2800" b="1" i="1" kern="0" dirty="0">
                <a:solidFill>
                  <a:srgbClr val="FFFFFF"/>
                </a:solidFill>
              </a:rPr>
              <a:t>— </a:t>
            </a:r>
            <a:r>
              <a:rPr lang="uk-UA" sz="2800" b="1" i="1" kern="0" dirty="0">
                <a:solidFill>
                  <a:srgbClr val="FFFFFF"/>
                </a:solidFill>
              </a:rPr>
              <a:t>розподілена інформаційна система, що дозволяє зберігати і використовувати різнорідні колекції електронних документів (текст, графіка, аудіо, відео і </a:t>
            </a:r>
            <a:r>
              <a:rPr lang="uk-UA" sz="2800" b="1" i="1" kern="0" dirty="0" err="1">
                <a:solidFill>
                  <a:srgbClr val="FFFFFF"/>
                </a:solidFill>
              </a:rPr>
              <a:t>т.і</a:t>
            </a:r>
            <a:r>
              <a:rPr lang="uk-UA" sz="2800" b="1" i="1" kern="0" dirty="0">
                <a:solidFill>
                  <a:srgbClr val="FFFFFF"/>
                </a:solidFill>
              </a:rPr>
              <a:t>.) завдяки глобальним мережам передачі даних в зручному, для кінцевого користувача, вигляді.</a:t>
            </a:r>
            <a:endParaRPr kumimoji="0" lang="uk-UA" sz="2800" b="1" i="1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</a:endParaRPr>
          </a:p>
        </p:txBody>
      </p:sp>
      <p:pic>
        <p:nvPicPr>
          <p:cNvPr id="12" name="Picture 2" descr="alert, attention, danger, error, exclamation, hanger, message, problem, warning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0" y="1235046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Результат пошуку зображень за запитом &quot;Електронна бібліотека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9" b="7981"/>
          <a:stretch/>
        </p:blipFill>
        <p:spPr bwMode="auto">
          <a:xfrm>
            <a:off x="8019739" y="1196752"/>
            <a:ext cx="4102412" cy="549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9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5"/>
            <a:ext cx="12050143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 smtClean="0">
                <a:solidFill>
                  <a:srgbClr val="FFFFFF"/>
                </a:solidFill>
              </a:rPr>
              <a:t>Для пошуку </a:t>
            </a:r>
            <a:r>
              <a:rPr lang="uk-UA" sz="2800" b="1" i="1" kern="0" dirty="0">
                <a:solidFill>
                  <a:srgbClr val="FFFFFF"/>
                </a:solidFill>
              </a:rPr>
              <a:t>в Інтернеті існують спеціальні </a:t>
            </a:r>
            <a:r>
              <a:rPr lang="uk-UA" sz="2800" b="1" i="1" kern="0" dirty="0">
                <a:solidFill>
                  <a:srgbClr val="FFFF00"/>
                </a:solidFill>
              </a:rPr>
              <a:t>пошукові системи</a:t>
            </a:r>
            <a:r>
              <a:rPr lang="uk-UA" sz="2800" b="1" i="1" kern="0" dirty="0">
                <a:solidFill>
                  <a:srgbClr val="FFFFFF"/>
                </a:solidFill>
              </a:rPr>
              <a:t>, які використовують автоматичні засоби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пошуку.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pic>
        <p:nvPicPr>
          <p:cNvPr id="12" name="Picture 2" descr="http://wordpress.co.ua/wp-content/uploads/2010/01/poiskovik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89" y="3674857"/>
            <a:ext cx="8831783" cy="310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03649" y="2677210"/>
            <a:ext cx="10718503" cy="95410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00"/>
                </a:solidFill>
              </a:rPr>
              <a:t>Пошукова система </a:t>
            </a:r>
            <a:r>
              <a:rPr lang="uk-UA" sz="2800" b="1" i="1" kern="0" dirty="0">
                <a:solidFill>
                  <a:schemeClr val="bg1"/>
                </a:solidFill>
              </a:rPr>
              <a:t>–</a:t>
            </a:r>
            <a:r>
              <a:rPr lang="uk-UA" sz="2800" b="1" i="1" kern="0" dirty="0">
                <a:solidFill>
                  <a:srgbClr val="FFFF00"/>
                </a:solidFill>
              </a:rPr>
              <a:t> </a:t>
            </a:r>
            <a:r>
              <a:rPr lang="uk-UA" sz="2800" b="1" i="1" kern="0" dirty="0">
                <a:solidFill>
                  <a:srgbClr val="FFFFFF"/>
                </a:solidFill>
              </a:rPr>
              <a:t>веб-сайт, що надає можливість пошуку інформації в Інтернеті.</a:t>
            </a:r>
          </a:p>
        </p:txBody>
      </p:sp>
      <p:pic>
        <p:nvPicPr>
          <p:cNvPr id="14" name="Picture 2" descr="alert, attention, danger, error, exclamation, hanger, message, problem, warning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0" y="2715502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04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432" y="2150870"/>
            <a:ext cx="6334557" cy="20201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0655" y="4171004"/>
            <a:ext cx="7748649" cy="22942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66393" y="1196765"/>
            <a:ext cx="10655759" cy="523220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Розглянь малюнок. Про які пошукові системи ти вже чув?</a:t>
            </a:r>
          </a:p>
        </p:txBody>
      </p:sp>
      <p:pic>
        <p:nvPicPr>
          <p:cNvPr id="12" name="Picture 2" descr="help, question mark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91" y="1236821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72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5"/>
            <a:ext cx="12050143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Пошук даних з використанням пошукових систем здійснюється за </a:t>
            </a:r>
            <a:r>
              <a:rPr lang="uk-UA" sz="2800" b="1" i="1" kern="0" dirty="0">
                <a:solidFill>
                  <a:srgbClr val="FFFF00"/>
                </a:solidFill>
              </a:rPr>
              <a:t>ключовими словами</a:t>
            </a:r>
            <a:r>
              <a:rPr lang="uk-UA" sz="2800" b="1" i="1" kern="0" dirty="0">
                <a:solidFill>
                  <a:srgbClr val="FFFFFF"/>
                </a:solidFill>
              </a:rPr>
              <a:t>, які вводять у спеціальне </a:t>
            </a:r>
            <a:r>
              <a:rPr lang="uk-UA" sz="2800" b="1" i="1" kern="0" dirty="0">
                <a:solidFill>
                  <a:srgbClr val="FFFF00"/>
                </a:solidFill>
              </a:rPr>
              <a:t>поле пошуку</a:t>
            </a:r>
            <a:r>
              <a:rPr lang="uk-UA" sz="2800" b="1" i="1" kern="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8" name="Picture 2" descr="http://forsage-company.com/sites/default/files/01-site-subject-key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58" y="2746449"/>
            <a:ext cx="1229287" cy="107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b="76730"/>
          <a:stretch/>
        </p:blipFill>
        <p:spPr>
          <a:xfrm>
            <a:off x="175183" y="3986768"/>
            <a:ext cx="11770075" cy="2453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кутник 10"/>
          <p:cNvSpPr/>
          <p:nvPr/>
        </p:nvSpPr>
        <p:spPr>
          <a:xfrm>
            <a:off x="2488277" y="4820053"/>
            <a:ext cx="8310353" cy="617095"/>
          </a:xfrm>
          <a:prstGeom prst="rect">
            <a:avLst/>
          </a:prstGeom>
          <a:solidFill>
            <a:srgbClr val="FFFF00">
              <a:alpha val="30000"/>
            </a:srgbClr>
          </a:solidFill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2501" y="3637242"/>
            <a:ext cx="3729785" cy="578882"/>
          </a:xfrm>
          <a:prstGeom prst="wedgeRoundRectCallout">
            <a:avLst>
              <a:gd name="adj1" fmla="val -57742"/>
              <a:gd name="adj2" fmla="val 216100"/>
              <a:gd name="adj3" fmla="val 16667"/>
            </a:avLst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Рядок пошуку</a:t>
            </a:r>
          </a:p>
        </p:txBody>
      </p:sp>
      <p:pic>
        <p:nvPicPr>
          <p:cNvPr id="13" name="Picture 2" descr="http://sseo.pp.ua/img/1/instrumenty-perevirky-wilnosti-kljuchovyh-sli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6" r="13474"/>
          <a:stretch/>
        </p:blipFill>
        <p:spPr bwMode="auto">
          <a:xfrm>
            <a:off x="10103371" y="2599589"/>
            <a:ext cx="944869" cy="135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52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3"/>
            <a:ext cx="12050143" cy="2246769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Сучасні електронні бібліотеки надають можливість ознайомитися з інформаційними ресурсами бібліотеки, здійснити пошук книжок, отримати довідково-консультаційну інформацію та доступ до електронних інформаційних </a:t>
            </a:r>
            <a:r>
              <a:rPr lang="uk-UA" sz="2800" b="1" i="1" kern="0" dirty="0" err="1">
                <a:solidFill>
                  <a:srgbClr val="FFFFFF"/>
                </a:solidFill>
              </a:rPr>
              <a:t>матерілів</a:t>
            </a:r>
            <a:r>
              <a:rPr lang="uk-UA" sz="2800" b="1" i="1" kern="0" dirty="0">
                <a:solidFill>
                  <a:srgbClr val="FFFFFF"/>
                </a:solidFill>
              </a:rPr>
              <a:t>, розміщених у вільному доступі на веб-сайтах.</a:t>
            </a:r>
          </a:p>
        </p:txBody>
      </p:sp>
      <p:pic>
        <p:nvPicPr>
          <p:cNvPr id="8" name="Picture 2" descr="http://cs305712.vk.me/u94473241/-14/x_7985d6a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232" y="4005866"/>
            <a:ext cx="3153723" cy="252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d2jc9zwbrclgz3.cloudfront.net/static-heap/38/3847343caee5c889edc52d0a82060eb20e8a0b20/organize-your-favorit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01" y="4005866"/>
            <a:ext cx="3307451" cy="242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wearewebsitedesign.com/wp-content/uploads/2014/12/creating-a-websit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660" y="4005865"/>
            <a:ext cx="3982491" cy="262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0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3"/>
            <a:ext cx="12050143" cy="1384995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Твори, що зберігаються в електронних бібліотеках, можна прослухати, прочитати з екрана монітора, скопіювати в електронну книжку або роздрукувати на принтері.</a:t>
            </a:r>
          </a:p>
        </p:txBody>
      </p:sp>
      <p:pic>
        <p:nvPicPr>
          <p:cNvPr id="8" name="Picture 2" descr="http://kvest.biz.ua/wp-content/uploads/2010/10/Razer-Orc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34" y="3125981"/>
            <a:ext cx="2189487" cy="328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the-book.at.ua/News/child-eboo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442" y="3081011"/>
            <a:ext cx="5000447" cy="334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ardware, print, prin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660" y="3071906"/>
            <a:ext cx="3932421" cy="393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82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5"/>
            <a:ext cx="12050143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00"/>
                </a:solidFill>
              </a:rPr>
              <a:t>chl.kiev.ua</a:t>
            </a:r>
            <a:r>
              <a:rPr lang="en-US" sz="2800" b="1" i="1" kern="0" dirty="0">
                <a:solidFill>
                  <a:srgbClr val="FFFFFF"/>
                </a:solidFill>
              </a:rPr>
              <a:t> — </a:t>
            </a:r>
            <a:r>
              <a:rPr lang="uk-UA" sz="2800" b="1" i="1" kern="0" dirty="0">
                <a:solidFill>
                  <a:srgbClr val="FFFFFF"/>
                </a:solidFill>
              </a:rPr>
              <a:t>сайт «Національна бібліотека України для дітей».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30388"/>
          <a:stretch/>
        </p:blipFill>
        <p:spPr>
          <a:xfrm>
            <a:off x="278560" y="2278062"/>
            <a:ext cx="11623633" cy="4006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699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3"/>
            <a:ext cx="12050143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Українська електронна бібліотека (</a:t>
            </a:r>
            <a:r>
              <a:rPr lang="en-US" sz="2800" b="1" i="1" kern="0" dirty="0">
                <a:solidFill>
                  <a:srgbClr val="FFFF00"/>
                </a:solidFill>
              </a:rPr>
              <a:t>libruk.in.ua</a:t>
            </a:r>
            <a:r>
              <a:rPr lang="uk-UA" sz="2800" b="1" i="1" kern="0" dirty="0">
                <a:solidFill>
                  <a:srgbClr val="FFFFFF"/>
                </a:solidFill>
              </a:rPr>
              <a:t>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3331" y="1779943"/>
            <a:ext cx="8747496" cy="4682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01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3"/>
            <a:ext cx="12050143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Пошук літератури за назвою, автором/авторкою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" y="2653867"/>
            <a:ext cx="12050143" cy="2775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кутник 6"/>
          <p:cNvSpPr/>
          <p:nvPr/>
        </p:nvSpPr>
        <p:spPr>
          <a:xfrm>
            <a:off x="8842026" y="2916735"/>
            <a:ext cx="2925253" cy="658208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Стрілка вліво 20"/>
          <p:cNvSpPr/>
          <p:nvPr/>
        </p:nvSpPr>
        <p:spPr>
          <a:xfrm rot="18900000">
            <a:off x="9256443" y="2312669"/>
            <a:ext cx="1152128" cy="648072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925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Розгадайте ребус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www.zarobytyhroshi.com/images/243_1c7236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978" y="5301208"/>
            <a:ext cx="1561356" cy="156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700501" y="5445224"/>
            <a:ext cx="6179707" cy="102155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Слово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67" y="1297012"/>
            <a:ext cx="9053955" cy="391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37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3"/>
            <a:ext cx="12050143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Каталог бібліотеки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28961" y="1816816"/>
            <a:ext cx="8936235" cy="4647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19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Орієнтування в списку книг електронної бібліотеки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3"/>
            <a:ext cx="12050143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Пошук Авторів за місцем народження</a:t>
            </a:r>
          </a:p>
        </p:txBody>
      </p:sp>
      <p:pic>
        <p:nvPicPr>
          <p:cNvPr id="3" name="Рисунок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161" y="1816816"/>
            <a:ext cx="10365835" cy="4663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913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/>
              <a:t>Фізкультхвилинка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southjerseyfamilymedicine.com/b-images/Jumping_Childr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02" y="1801826"/>
            <a:ext cx="11799655" cy="488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05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734095" y="1571224"/>
            <a:ext cx="1029021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uk-UA" sz="4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uk-UA" sz="4800" b="1" i="1" dirty="0">
                <a:latin typeface="Times New Roman" pitchFamily="18" charset="0"/>
                <a:cs typeface="Times New Roman" pitchFamily="18" charset="0"/>
              </a:rPr>
              <a:t> можна вмикати або вимикати комп’ютер без дозволу вчителя.</a:t>
            </a:r>
            <a:endParaRPr lang="uk-UA" sz="4800" b="1" dirty="0">
              <a:latin typeface="Times New Roman" pitchFamily="18" charset="0"/>
              <a:cs typeface="Times New Roman" pitchFamily="18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uk-UA" sz="4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uk-UA" sz="4800" b="1" i="1" dirty="0">
                <a:latin typeface="Times New Roman" pitchFamily="18" charset="0"/>
                <a:cs typeface="Times New Roman" pitchFamily="18" charset="0"/>
              </a:rPr>
              <a:t> можна заходити до комп’ютерного класу у верхньому одязі.</a:t>
            </a:r>
            <a:endParaRPr lang="uk-UA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48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100" dirty="0"/>
              <a:t>Працюємо за комп’ютером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300" y="1318733"/>
            <a:ext cx="2349261" cy="2361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995" y="1409241"/>
            <a:ext cx="2337244" cy="234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248" y="3259041"/>
            <a:ext cx="2349261" cy="233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67" y="1336057"/>
            <a:ext cx="2337244" cy="23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673" y="1897399"/>
            <a:ext cx="2397327" cy="23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45" y="4006750"/>
            <a:ext cx="2337247" cy="234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311" y="4303412"/>
            <a:ext cx="2373295" cy="234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http://t0.gstatic.com/images?q=tbn:ANd9GcSe5S2wIycSjCJnvBJb6S68gKQkYJZJcWKlfAdQh1r7-rOn538i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467" y="4427663"/>
            <a:ext cx="3168352" cy="2100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47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Запитання і завдання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3"/>
            <a:ext cx="12050143" cy="523220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uk-UA" sz="2800" b="1" i="1" dirty="0">
                <a:solidFill>
                  <a:schemeClr val="bg1"/>
                </a:solidFill>
              </a:rPr>
              <a:t>Для чого призначені пошукові системи?</a:t>
            </a:r>
          </a:p>
        </p:txBody>
      </p:sp>
      <p:pic>
        <p:nvPicPr>
          <p:cNvPr id="30" name="Picture 2" descr="http://nvip.com.ua/sites/default/files/imagecache/original_watermark/pictures/news/q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773" y="4780451"/>
            <a:ext cx="1663555" cy="205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72009" y="1841720"/>
            <a:ext cx="12050143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"/>
              <a:defRPr/>
            </a:pPr>
            <a:r>
              <a:rPr lang="uk-UA" sz="2800" b="1" i="1" kern="0" dirty="0">
                <a:solidFill>
                  <a:srgbClr val="002060"/>
                </a:solidFill>
              </a:rPr>
              <a:t>Якими послугами електронних бібліотек ви можете скористатися?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009" y="2906395"/>
            <a:ext cx="12050143" cy="523220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457200" indent="-457200" algn="just">
              <a:buFont typeface="+mj-lt"/>
              <a:buAutoNum type="arabicPeriod" startAt="3"/>
            </a:pPr>
            <a:r>
              <a:rPr lang="uk-UA" sz="2800" b="1" i="1" dirty="0">
                <a:solidFill>
                  <a:schemeClr val="bg1"/>
                </a:solidFill>
              </a:rPr>
              <a:t>Які електронні бібліотеки ви знаєте?</a:t>
            </a:r>
          </a:p>
        </p:txBody>
      </p:sp>
      <p:pic>
        <p:nvPicPr>
          <p:cNvPr id="3074" name="Picture 2" descr="Результат пошуку зображень за запитом &quot;Електронна бібліотека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203" y="3540185"/>
            <a:ext cx="359092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88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Запитання і завдання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5"/>
            <a:ext cx="12050143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Скільки трикутників і скільки квадратів зображено на малюнку? </a:t>
            </a:r>
            <a:r>
              <a:rPr lang="uk-UA" sz="2800" b="1" i="1" kern="0" dirty="0" err="1">
                <a:solidFill>
                  <a:srgbClr val="FFFFFF"/>
                </a:solidFill>
              </a:rPr>
              <a:t>Запиши</a:t>
            </a:r>
            <a:r>
              <a:rPr lang="uk-UA" sz="2800" b="1" i="1" kern="0" dirty="0">
                <a:solidFill>
                  <a:srgbClr val="FFFFFF"/>
                </a:solidFill>
              </a:rPr>
              <a:t>.</a:t>
            </a:r>
          </a:p>
        </p:txBody>
      </p:sp>
      <p:grpSp>
        <p:nvGrpSpPr>
          <p:cNvPr id="8" name="Групувати 7"/>
          <p:cNvGrpSpPr/>
          <p:nvPr/>
        </p:nvGrpSpPr>
        <p:grpSpPr>
          <a:xfrm>
            <a:off x="3802876" y="2276872"/>
            <a:ext cx="3838280" cy="3838280"/>
            <a:chOff x="2247273" y="2452320"/>
            <a:chExt cx="4073388" cy="4073388"/>
          </a:xfrm>
        </p:grpSpPr>
        <p:sp>
          <p:nvSpPr>
            <p:cNvPr id="10" name="Прямокутник 9"/>
            <p:cNvSpPr/>
            <p:nvPr/>
          </p:nvSpPr>
          <p:spPr>
            <a:xfrm rot="18900000">
              <a:off x="2843807" y="3048854"/>
              <a:ext cx="2880320" cy="2880320"/>
            </a:xfrm>
            <a:prstGeom prst="rect">
              <a:avLst/>
            </a:prstGeom>
            <a:noFill/>
            <a:ln w="57150" cap="flat" cmpd="sng" algn="ctr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cxnSp>
          <p:nvCxnSpPr>
            <p:cNvPr id="11" name="Пряма сполучна лінія 10"/>
            <p:cNvCxnSpPr/>
            <p:nvPr/>
          </p:nvCxnSpPr>
          <p:spPr>
            <a:xfrm>
              <a:off x="4283967" y="2452320"/>
              <a:ext cx="0" cy="4073388"/>
            </a:xfrm>
            <a:prstGeom prst="line">
              <a:avLst/>
            </a:prstGeom>
            <a:noFill/>
            <a:ln w="57150" cap="flat" cmpd="sng" algn="ctr">
              <a:solidFill>
                <a:srgbClr val="002060"/>
              </a:solidFill>
              <a:prstDash val="solid"/>
              <a:miter lim="800000"/>
            </a:ln>
            <a:effectLst/>
          </p:spPr>
        </p:cxnSp>
        <p:cxnSp>
          <p:nvCxnSpPr>
            <p:cNvPr id="12" name="Пряма сполучна лінія 11"/>
            <p:cNvCxnSpPr/>
            <p:nvPr/>
          </p:nvCxnSpPr>
          <p:spPr>
            <a:xfrm flipV="1">
              <a:off x="2247274" y="4470881"/>
              <a:ext cx="4073387" cy="18134"/>
            </a:xfrm>
            <a:prstGeom prst="line">
              <a:avLst/>
            </a:prstGeom>
            <a:noFill/>
            <a:ln w="57150" cap="flat" cmpd="sng" algn="ctr">
              <a:solidFill>
                <a:srgbClr val="002060"/>
              </a:solidFill>
              <a:prstDash val="solid"/>
              <a:miter lim="800000"/>
            </a:ln>
            <a:effectLst/>
          </p:spPr>
        </p:cxnSp>
        <p:sp>
          <p:nvSpPr>
            <p:cNvPr id="13" name="Прямокутник 12"/>
            <p:cNvSpPr/>
            <p:nvPr/>
          </p:nvSpPr>
          <p:spPr>
            <a:xfrm>
              <a:off x="2247273" y="2452320"/>
              <a:ext cx="4073387" cy="4073388"/>
            </a:xfrm>
            <a:prstGeom prst="rect">
              <a:avLst/>
            </a:prstGeom>
            <a:noFill/>
            <a:ln w="57150" cap="flat" cmpd="sng" algn="ctr">
              <a:solidFill>
                <a:srgbClr val="00206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cxnSp>
          <p:nvCxnSpPr>
            <p:cNvPr id="14" name="Пряма сполучна лінія 13"/>
            <p:cNvCxnSpPr/>
            <p:nvPr/>
          </p:nvCxnSpPr>
          <p:spPr>
            <a:xfrm flipH="1">
              <a:off x="2247273" y="2475136"/>
              <a:ext cx="4073387" cy="4050572"/>
            </a:xfrm>
            <a:prstGeom prst="line">
              <a:avLst/>
            </a:prstGeom>
            <a:noFill/>
            <a:ln w="57150" cap="flat" cmpd="sng" algn="ctr">
              <a:solidFill>
                <a:srgbClr val="002060"/>
              </a:solidFill>
              <a:prstDash val="solid"/>
              <a:miter lim="800000"/>
            </a:ln>
            <a:effectLst/>
          </p:spPr>
        </p:cxnSp>
        <p:cxnSp>
          <p:nvCxnSpPr>
            <p:cNvPr id="15" name="Пряма сполучна лінія 14"/>
            <p:cNvCxnSpPr/>
            <p:nvPr/>
          </p:nvCxnSpPr>
          <p:spPr>
            <a:xfrm>
              <a:off x="2247273" y="2475136"/>
              <a:ext cx="4073387" cy="4050572"/>
            </a:xfrm>
            <a:prstGeom prst="line">
              <a:avLst/>
            </a:prstGeom>
            <a:noFill/>
            <a:ln w="57150" cap="flat" cmpd="sng" algn="ctr">
              <a:solidFill>
                <a:srgbClr val="002060"/>
              </a:solidFill>
              <a:prstDash val="solid"/>
              <a:miter lim="800000"/>
            </a:ln>
            <a:effectLst/>
          </p:spPr>
        </p:cxnSp>
      </p:grpSp>
      <p:sp>
        <p:nvSpPr>
          <p:cNvPr id="16" name="TextBox 15"/>
          <p:cNvSpPr txBox="1"/>
          <p:nvPr/>
        </p:nvSpPr>
        <p:spPr>
          <a:xfrm>
            <a:off x="1869861" y="4654222"/>
            <a:ext cx="1022224" cy="6469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75093" y="3311259"/>
            <a:ext cx="2411760" cy="57888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Квадратів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63315" y="3367145"/>
            <a:ext cx="3093371" cy="578882"/>
          </a:xfrm>
          <a:prstGeom prst="roundRect">
            <a:avLst/>
          </a:prstGeom>
          <a:solidFill>
            <a:srgbClr val="0000FF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Трикутників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98887" y="4654222"/>
            <a:ext cx="1022224" cy="64698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76200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Запитання і завдання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5"/>
            <a:ext cx="12050143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Розгадайте ребус. Складіть кілька слів з літер відгаданого слова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896" y="2290826"/>
            <a:ext cx="9030437" cy="179126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45364" y="4296119"/>
            <a:ext cx="1475656" cy="57888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Кум</a:t>
            </a:r>
            <a:endParaRPr kumimoji="0" lang="uk-UA" sz="28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73556" y="4138441"/>
            <a:ext cx="1475656" cy="57888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кут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41100" y="4773677"/>
            <a:ext cx="1475656" cy="57888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код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73756" y="4076349"/>
            <a:ext cx="1475656" cy="57888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мед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38001" y="4722180"/>
            <a:ext cx="1475656" cy="57888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том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31016" y="4072937"/>
            <a:ext cx="1475656" cy="57888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до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26950" y="4722180"/>
            <a:ext cx="1843351" cy="57888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домен</a:t>
            </a:r>
          </a:p>
        </p:txBody>
      </p:sp>
      <p:pic>
        <p:nvPicPr>
          <p:cNvPr id="19" name="Picture 2" descr="http://www.zarobytyhroshi.com/images/243_1c7236e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978" y="5301208"/>
            <a:ext cx="1561356" cy="156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700501" y="5445224"/>
            <a:ext cx="6179707" cy="102155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i="1" kern="0" dirty="0">
                <a:solidFill>
                  <a:srgbClr val="FFFFFF"/>
                </a:solidFill>
                <a:latin typeface="Verdana"/>
                <a:cs typeface="Times New Roman" panose="02020603050405020304" pitchFamily="18" charset="0"/>
              </a:rPr>
              <a:t>Документ</a:t>
            </a:r>
            <a:endParaRPr kumimoji="0" lang="uk-UA" sz="54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13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2807" y="566670"/>
            <a:ext cx="10136962" cy="4546243"/>
          </a:xfrm>
        </p:spPr>
        <p:txBody>
          <a:bodyPr>
            <a:normAutofit/>
          </a:bodyPr>
          <a:lstStyle/>
          <a:p>
            <a:r>
              <a:rPr lang="uk-UA" i="1" dirty="0"/>
              <a:t>Перестав літери в кожному слові й прочитай </a:t>
            </a:r>
            <a:r>
              <a:rPr lang="uk-UA" i="1" dirty="0" err="1"/>
              <a:t>прислів</a:t>
            </a:r>
            <a:r>
              <a:rPr lang="ru-RU" i="1" dirty="0"/>
              <a:t>’</a:t>
            </a:r>
            <a:r>
              <a:rPr lang="uk-UA" i="1" dirty="0"/>
              <a:t>я</a:t>
            </a:r>
            <a:r>
              <a:rPr lang="uk-UA" i="1" dirty="0" smtClean="0"/>
              <a:t>:</a:t>
            </a:r>
            <a:br>
              <a:rPr lang="uk-UA" i="1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/>
              <a:t>ДЕЛЮЙ  ТАЙПИ, А  ВІЙС  МУРОЗ  ЙАМ.</a:t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682581" y="4378817"/>
            <a:ext cx="9414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ЛЮДЕЙ ПИТАЙ, А СВІЙ РОЗУМ МАЙ.</a:t>
            </a:r>
            <a:endParaRPr lang="uk-UA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10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Запитання і завдання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5"/>
            <a:ext cx="12050143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Як ви можете ознайомитися з творами, що зберігаються в електронних бібліотеках? Допишіть слова, яких не вистачає.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331" y="3083191"/>
            <a:ext cx="9036496" cy="26183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01912" y="3214971"/>
            <a:ext cx="214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Послухати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2779" y="3507356"/>
            <a:ext cx="214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err="1">
                <a:solidFill>
                  <a:srgbClr val="000000"/>
                </a:solidFill>
                <a:latin typeface="Arial" panose="020B0604020202020204" pitchFamily="34" charset="0"/>
              </a:rPr>
              <a:t>аудіозапис</a:t>
            </a:r>
            <a:endParaRPr lang="uk-UA" sz="2400" b="1" i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2779" y="3799743"/>
            <a:ext cx="214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твору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39236" y="4837474"/>
            <a:ext cx="214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з екрана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20103" y="5129861"/>
            <a:ext cx="214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монітора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22392" y="3655729"/>
            <a:ext cx="214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на принтері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22392" y="4849658"/>
            <a:ext cx="2356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в електронну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03259" y="5103925"/>
            <a:ext cx="214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книжку</a:t>
            </a:r>
          </a:p>
        </p:txBody>
      </p:sp>
    </p:spTree>
    <p:extLst>
      <p:ext uri="{BB962C8B-B14F-4D97-AF65-F5344CB8AC3E}">
        <p14:creationId xmlns:p14="http://schemas.microsoft.com/office/powerpoint/2010/main" val="20645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Розгадайте ребус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www.zarobytyhroshi.com/images/243_1c7236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978" y="5301208"/>
            <a:ext cx="1561356" cy="156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700501" y="5445224"/>
            <a:ext cx="6179707" cy="102155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Речення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03" y="1801826"/>
            <a:ext cx="11737611" cy="313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39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567" y="2042827"/>
            <a:ext cx="9053955" cy="532820"/>
          </a:xfrm>
        </p:spPr>
        <p:txBody>
          <a:bodyPr>
            <a:noAutofit/>
          </a:bodyPr>
          <a:lstStyle/>
          <a:p>
            <a:r>
              <a:rPr lang="uk-UA" sz="4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 риси характеру допомагали навчатися, а які заважали?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7374" y="3644722"/>
            <a:ext cx="120546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/>
              <a:t>Активність</a:t>
            </a:r>
            <a:r>
              <a:rPr lang="uk-UA" sz="4000" b="1" i="1" dirty="0"/>
              <a:t>, апатія, ввічливість, упертість, дисциплінованість, допитливість, ініціативність, наполегливість, неуважність, незібраність, кмітливість, організованість.</a:t>
            </a:r>
            <a:endParaRPr lang="uk-UA" sz="4000" b="1" dirty="0"/>
          </a:p>
        </p:txBody>
      </p:sp>
    </p:spTree>
    <p:extLst>
      <p:ext uri="{BB962C8B-B14F-4D97-AF65-F5344CB8AC3E}">
        <p14:creationId xmlns:p14="http://schemas.microsoft.com/office/powerpoint/2010/main" val="188564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uk-UA" sz="5400" dirty="0" smtClean="0"/>
              <a:t>Дякую за увагу!</a:t>
            </a:r>
            <a:endParaRPr lang="uk-UA" sz="5400" dirty="0"/>
          </a:p>
        </p:txBody>
      </p:sp>
      <p:pic>
        <p:nvPicPr>
          <p:cNvPr id="10" name="Picture 2" descr="books, library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317" y="3617752"/>
            <a:ext cx="2516244" cy="251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luxemarketingsolutions.com/images/ecommerce-webs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464" y="3454371"/>
            <a:ext cx="4028507" cy="302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449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Документ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4"/>
            <a:ext cx="12050143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dirty="0" smtClean="0">
                <a:cs typeface="Aharoni" pitchFamily="2" charset="-79"/>
              </a:rPr>
              <a:t>Де  ми дізнаємося про важливі події з життя нашого народу</a:t>
            </a:r>
            <a:r>
              <a:rPr lang="ru-RU" sz="2800" b="1" dirty="0" smtClean="0">
                <a:cs typeface="Aharoni" pitchFamily="2" charset="-79"/>
              </a:rPr>
              <a:t>?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uk-UA" sz="2800" b="1" i="1" kern="0" dirty="0">
              <a:solidFill>
                <a:srgbClr val="FFFFFF"/>
              </a:solidFill>
              <a:cs typeface="Aharoni" pitchFamily="2" charset="-79"/>
            </a:endParaRPr>
          </a:p>
        </p:txBody>
      </p:sp>
      <p:pic>
        <p:nvPicPr>
          <p:cNvPr id="9" name="Picture 4" descr="doc, files, word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195" y="2498501"/>
            <a:ext cx="3759450" cy="410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en.xn--icne-wqa.com/images/icones/1/5/2-text-document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94" y="2498501"/>
            <a:ext cx="4309545" cy="412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35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Середовища для читання текстів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228" y="2473685"/>
            <a:ext cx="6606861" cy="4176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644067" y="1519578"/>
            <a:ext cx="10655759" cy="954107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Розглянь малюнки. Які документи і за допомогою яких засобів створюють діти?</a:t>
            </a:r>
          </a:p>
        </p:txBody>
      </p:sp>
      <p:pic>
        <p:nvPicPr>
          <p:cNvPr id="12" name="Picture 2" descr="help, question mark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91" y="270585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76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Середовища для читання текстів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320303"/>
            <a:ext cx="12050143" cy="92333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5400" b="1" dirty="0"/>
              <a:t>Що значить Слово «документ</a:t>
            </a:r>
            <a:r>
              <a:rPr lang="uk-UA" sz="5400" b="1" dirty="0" smtClean="0"/>
              <a:t>»?</a:t>
            </a:r>
            <a:endParaRPr lang="uk-UA" sz="5400" b="1" i="1" kern="0" dirty="0">
              <a:solidFill>
                <a:srgbClr val="FFFFFF"/>
              </a:solidFill>
            </a:endParaRPr>
          </a:p>
        </p:txBody>
      </p:sp>
      <p:pic>
        <p:nvPicPr>
          <p:cNvPr id="8" name="Picture 4" descr="15, word ico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8" t="15251" r="13708" b="15251"/>
          <a:stretch/>
        </p:blipFill>
        <p:spPr bwMode="auto">
          <a:xfrm>
            <a:off x="1177297" y="3134098"/>
            <a:ext cx="3395049" cy="325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187" y="3044160"/>
            <a:ext cx="5112279" cy="352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Середовища для читання текстів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52" y="2630986"/>
            <a:ext cx="11964899" cy="30484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66393" y="1196765"/>
            <a:ext cx="10655759" cy="954107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Розгляньте малюнки. Пригадайте, що ви знаєте про роботу з текстами в різні часи.</a:t>
            </a:r>
          </a:p>
        </p:txBody>
      </p:sp>
      <p:pic>
        <p:nvPicPr>
          <p:cNvPr id="11" name="Picture 2" descr="help, question mark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91" y="1236821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7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Середовища для читання текстів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5"/>
            <a:ext cx="12050143" cy="1631216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dirty="0"/>
              <a:t>Які програми призначенні Для створення, опрацювання і зберігання текстових даних ?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uk-UA" sz="2800" b="1" i="1" kern="0" dirty="0">
              <a:solidFill>
                <a:srgbClr val="FFFFFF"/>
              </a:solidFill>
            </a:endParaRPr>
          </a:p>
        </p:txBody>
      </p:sp>
      <p:pic>
        <p:nvPicPr>
          <p:cNvPr id="8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42" y="2706254"/>
            <a:ext cx="3668045" cy="366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15, word ico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8" t="15251" r="13708" b="15251"/>
          <a:stretch/>
        </p:blipFill>
        <p:spPr bwMode="auto">
          <a:xfrm>
            <a:off x="8363503" y="2682550"/>
            <a:ext cx="3722280" cy="356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upload.wikimedia.org/wikipedia/ru/c/c2/WordPad_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314" y="2422812"/>
            <a:ext cx="4083532" cy="408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23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/>
              <a:t>Середовища для читання текстів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3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2009" y="1196764"/>
            <a:ext cx="12050143" cy="1323439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dirty="0"/>
              <a:t>Як називаються Електронні документи, що створюються за допомогою цих програм</a:t>
            </a:r>
            <a:r>
              <a:rPr lang="uk-UA" sz="4000" b="1" dirty="0" smtClean="0"/>
              <a:t>?</a:t>
            </a:r>
            <a:endParaRPr lang="uk-UA" sz="4000" b="1" i="1" kern="0" dirty="0">
              <a:solidFill>
                <a:srgbClr val="FFFFFF"/>
              </a:solidFill>
            </a:endParaRPr>
          </a:p>
        </p:txBody>
      </p:sp>
      <p:pic>
        <p:nvPicPr>
          <p:cNvPr id="8" name="Picture 8" descr="http://upload.wikimedia.org/wikipedia/commons/thumb/6/67/Word_2013_file_icon.svg/480px-Word_2013_file_icon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769" y="2701559"/>
            <a:ext cx="3660593" cy="366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oc, files, word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590" y="2728642"/>
            <a:ext cx="3633505" cy="363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84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70424</TotalTime>
  <Words>560</Words>
  <Application>Microsoft Office PowerPoint</Application>
  <PresentationFormat>Произвольный</PresentationFormat>
  <Paragraphs>82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Паркет</vt:lpstr>
      <vt:lpstr>Орієнтування в  списку книг електронної  бібліотеки</vt:lpstr>
      <vt:lpstr>Розгадайте ребус</vt:lpstr>
      <vt:lpstr>Розгадайте ребус</vt:lpstr>
      <vt:lpstr>Документ</vt:lpstr>
      <vt:lpstr>Середовища для читання текстів</vt:lpstr>
      <vt:lpstr>Середовища для читання текстів</vt:lpstr>
      <vt:lpstr>Середовища для читання текстів</vt:lpstr>
      <vt:lpstr>Середовища для читання текстів</vt:lpstr>
      <vt:lpstr>Середовища для читання текстів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Орієнтування в списку книг електронної бібліотеки</vt:lpstr>
      <vt:lpstr>Фізкультхвилинка</vt:lpstr>
      <vt:lpstr>Презентация PowerPoint</vt:lpstr>
      <vt:lpstr>Працюємо за комп’ютером</vt:lpstr>
      <vt:lpstr>Запитання і завдання</vt:lpstr>
      <vt:lpstr>Запитання і завдання</vt:lpstr>
      <vt:lpstr>Запитання і завдання</vt:lpstr>
      <vt:lpstr>Перестав літери в кожному слові й прочитай прислів’я:  ДЕЛЮЙ  ТАЙПИ, А  ВІЙС  МУРОЗ  ЙАМ.  </vt:lpstr>
      <vt:lpstr>Запитання і завдання</vt:lpstr>
      <vt:lpstr>Які риси характеру допомагали навчатися, а які заважали? 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Мацаєнко Сергій</dc:creator>
  <cp:lastModifiedBy>admin</cp:lastModifiedBy>
  <cp:revision>472</cp:revision>
  <dcterms:created xsi:type="dcterms:W3CDTF">2016-06-06T19:48:43Z</dcterms:created>
  <dcterms:modified xsi:type="dcterms:W3CDTF">2017-02-07T16:06:51Z</dcterms:modified>
</cp:coreProperties>
</file>