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31.01.2016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988840"/>
            <a:ext cx="7992888" cy="1656184"/>
          </a:xfrm>
        </p:spPr>
        <p:txBody>
          <a:bodyPr>
            <a:noAutofit/>
          </a:bodyPr>
          <a:lstStyle/>
          <a:p>
            <a:pPr algn="ctr"/>
            <a:r>
              <a:rPr lang="uk-UA" sz="4800" dirty="0" smtClean="0"/>
              <a:t>Аналіз комплексу програм «Сходинки до інформатики»</a:t>
            </a:r>
            <a:br>
              <a:rPr lang="uk-UA" sz="4800" dirty="0" smtClean="0"/>
            </a:br>
            <a:r>
              <a:rPr lang="uk-UA" sz="4800" dirty="0" smtClean="0"/>
              <a:t>2 клас</a:t>
            </a:r>
            <a:endParaRPr lang="ru-RU" sz="4800" dirty="0"/>
          </a:p>
        </p:txBody>
      </p:sp>
    </p:spTree>
    <p:extLst>
      <p:ext uri="{BB962C8B-B14F-4D97-AF65-F5344CB8AC3E}">
        <p14:creationId xmlns:p14="http://schemas.microsoft.com/office/powerpoint/2010/main" val="1423995124"/>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lstStyle/>
          <a:p>
            <a:r>
              <a:rPr lang="ru-RU" b="1" dirty="0">
                <a:effectLst/>
              </a:rPr>
              <a:t>Як </a:t>
            </a:r>
            <a:r>
              <a:rPr lang="ru-RU" b="1" dirty="0" err="1">
                <a:effectLst/>
              </a:rPr>
              <a:t>поводитися</a:t>
            </a:r>
            <a:r>
              <a:rPr lang="ru-RU" b="1" dirty="0">
                <a:effectLst/>
              </a:rPr>
              <a:t> з </a:t>
            </a:r>
            <a:r>
              <a:rPr lang="ru-RU" b="1" dirty="0" err="1">
                <a:effectLst/>
              </a:rPr>
              <a:t>комп’ютером</a:t>
            </a:r>
            <a:endParaRPr lang="ru-RU" dirty="0"/>
          </a:p>
        </p:txBody>
      </p:sp>
      <p:sp>
        <p:nvSpPr>
          <p:cNvPr id="3" name="Объект 2"/>
          <p:cNvSpPr>
            <a:spLocks noGrp="1"/>
          </p:cNvSpPr>
          <p:nvPr>
            <p:ph idx="1"/>
          </p:nvPr>
        </p:nvSpPr>
        <p:spPr>
          <a:xfrm>
            <a:off x="1435608" y="1124744"/>
            <a:ext cx="7498080" cy="5123656"/>
          </a:xfrm>
        </p:spPr>
        <p:txBody>
          <a:bodyPr>
            <a:normAutofit fontScale="62500" lnSpcReduction="20000"/>
          </a:bodyPr>
          <a:lstStyle/>
          <a:p>
            <a:r>
              <a:rPr lang="uk-UA" dirty="0"/>
              <a:t>Слайд-шоу, що складається з 12 сюжетів, побудованих за принципом “Правильно–неправильно”. Програма призначена для використання на першому уроці роботи з комп’ютером, і має на меті ознайомити дітей з основними принципами безпечної роботи з комп’ютерною технікою. Хоча кожен слайд має короткий підпис-коментар, добре, якщо перегляд слайдів буде супроводжувати розвинена розповідь учителя.</a:t>
            </a:r>
            <a:endParaRPr lang="ru-RU" dirty="0"/>
          </a:p>
          <a:p>
            <a:r>
              <a:rPr lang="uk-UA" dirty="0"/>
              <a:t>Для переходу до наступного слайду учень користується тільки клавішею “пропуск” (яку вчитель описує як найдовшу клавішу на клавіатурі). Після показу останнього слайду клавіша “пропуск” дозволяє розпочати серію з початку, повернувшись до першого слайду.</a:t>
            </a:r>
            <a:endParaRPr lang="ru-RU" dirty="0"/>
          </a:p>
          <a:p>
            <a:r>
              <a:rPr lang="uk-UA" dirty="0"/>
              <a:t>Додатково функціонують також кнопки навігації “попередній” / “наступний” слайд (з правого краю панелі, що внизу екрану), а також їхні клавішні еквіваленти — “стрілка вліво” та “стрілка вправо” (або </a:t>
            </a:r>
            <a:r>
              <a:rPr lang="uk-UA" dirty="0" err="1"/>
              <a:t>PgUp</a:t>
            </a:r>
            <a:r>
              <a:rPr lang="uk-UA" dirty="0"/>
              <a:t> та </a:t>
            </a:r>
            <a:r>
              <a:rPr lang="uk-UA" dirty="0" err="1"/>
              <a:t>PgDn</a:t>
            </a:r>
            <a:r>
              <a:rPr lang="uk-UA" dirty="0"/>
              <a:t>). Клавіша “</a:t>
            </a:r>
            <a:r>
              <a:rPr lang="uk-UA" dirty="0" err="1"/>
              <a:t>BackSpace</a:t>
            </a:r>
            <a:r>
              <a:rPr lang="uk-UA" dirty="0"/>
              <a:t>” має дію,  зворотну до дії клавіші “пропуск”.</a:t>
            </a:r>
            <a:endParaRPr lang="ru-RU" dirty="0"/>
          </a:p>
        </p:txBody>
      </p:sp>
    </p:spTree>
    <p:extLst>
      <p:ext uri="{BB962C8B-B14F-4D97-AF65-F5344CB8AC3E}">
        <p14:creationId xmlns:p14="http://schemas.microsoft.com/office/powerpoint/2010/main" val="2953461628"/>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effectLst/>
              </a:rPr>
              <a:t>Як </a:t>
            </a:r>
            <a:r>
              <a:rPr lang="ru-RU" b="1" dirty="0" err="1">
                <a:effectLst/>
              </a:rPr>
              <a:t>використовують</a:t>
            </a:r>
            <a:r>
              <a:rPr lang="ru-RU" b="1" dirty="0">
                <a:effectLst/>
              </a:rPr>
              <a:t> </a:t>
            </a:r>
            <a:r>
              <a:rPr lang="ru-RU" b="1" dirty="0" err="1">
                <a:effectLst/>
              </a:rPr>
              <a:t>комп’ютер</a:t>
            </a:r>
            <a:endParaRPr lang="ru-RU" dirty="0"/>
          </a:p>
        </p:txBody>
      </p:sp>
      <p:sp>
        <p:nvSpPr>
          <p:cNvPr id="3" name="Объект 2"/>
          <p:cNvSpPr>
            <a:spLocks noGrp="1"/>
          </p:cNvSpPr>
          <p:nvPr>
            <p:ph idx="1"/>
          </p:nvPr>
        </p:nvSpPr>
        <p:spPr/>
        <p:txBody>
          <a:bodyPr>
            <a:normAutofit fontScale="70000" lnSpcReduction="20000"/>
          </a:bodyPr>
          <a:lstStyle/>
          <a:p>
            <a:r>
              <a:rPr lang="uk-UA" dirty="0"/>
              <a:t>Слайд-шоу, що складається з 12 сюжетів на тему використання ПК в побутовій та промисловій сферах. Кожен слайд має короткий підпис-коментар, проте він не є вичерпним поясненням і потребує розповіді вчителя. </a:t>
            </a:r>
            <a:endParaRPr lang="ru-RU" dirty="0"/>
          </a:p>
          <a:p>
            <a:r>
              <a:rPr lang="uk-UA" dirty="0"/>
              <a:t>Додатково до можливостей попередньої програми, в цій програмі передбачено функцію </a:t>
            </a:r>
            <a:r>
              <a:rPr lang="uk-UA" dirty="0" err="1"/>
              <a:t>повноекранного</a:t>
            </a:r>
            <a:r>
              <a:rPr lang="uk-UA" dirty="0"/>
              <a:t> перегляду слайдів. Для того, щоб збільшити слайд на весь екран, можна скористатися спеціальною кнопкою “+” на панелі, що внизу екрана, або натиснути клавішу “</a:t>
            </a:r>
            <a:r>
              <a:rPr lang="uk-UA" dirty="0" err="1"/>
              <a:t>Enter</a:t>
            </a:r>
            <a:r>
              <a:rPr lang="uk-UA" dirty="0"/>
              <a:t>”, або клацнути мишею на малюнку. Щоб повернутися до звичайного режиму, слід знову натиснути “</a:t>
            </a:r>
            <a:r>
              <a:rPr lang="uk-UA" dirty="0" err="1"/>
              <a:t>Enter</a:t>
            </a:r>
            <a:r>
              <a:rPr lang="uk-UA" dirty="0"/>
              <a:t>” або клацнути мишею на малюнку.</a:t>
            </a:r>
            <a:endParaRPr lang="ru-RU" dirty="0"/>
          </a:p>
          <a:p>
            <a:r>
              <a:rPr lang="uk-UA" dirty="0"/>
              <a:t>Учням пропонується користуватися тільки клавішею “пропуск” для переходу до наступного слайду, але якщо вчитель вважає за доцільне, він може познайомити учнів також із клавішею “</a:t>
            </a:r>
            <a:r>
              <a:rPr lang="uk-UA" dirty="0" err="1"/>
              <a:t>Enter</a:t>
            </a:r>
            <a:r>
              <a:rPr lang="uk-UA" dirty="0"/>
              <a:t>”.</a:t>
            </a:r>
            <a:endParaRPr lang="ru-RU" dirty="0"/>
          </a:p>
        </p:txBody>
      </p:sp>
    </p:spTree>
    <p:extLst>
      <p:ext uri="{BB962C8B-B14F-4D97-AF65-F5344CB8AC3E}">
        <p14:creationId xmlns:p14="http://schemas.microsoft.com/office/powerpoint/2010/main" val="1002713993"/>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62074"/>
          </a:xfrm>
        </p:spPr>
        <p:txBody>
          <a:bodyPr>
            <a:normAutofit fontScale="90000"/>
          </a:bodyPr>
          <a:lstStyle/>
          <a:p>
            <a:r>
              <a:rPr lang="ru-RU" b="1" cap="small" dirty="0" err="1">
                <a:effectLst/>
              </a:rPr>
              <a:t>Стрільці</a:t>
            </a:r>
            <a:r>
              <a:rPr lang="ru-RU" b="1" cap="small" dirty="0">
                <a:effectLst/>
              </a:rPr>
              <a:t> по </a:t>
            </a:r>
            <a:r>
              <a:rPr lang="ru-RU" b="1" cap="small" dirty="0" err="1">
                <a:effectLst/>
              </a:rPr>
              <a:t>яблуках</a:t>
            </a:r>
            <a:endParaRPr lang="ru-RU" dirty="0"/>
          </a:p>
        </p:txBody>
      </p:sp>
      <p:sp>
        <p:nvSpPr>
          <p:cNvPr id="3" name="Объект 2"/>
          <p:cNvSpPr>
            <a:spLocks noGrp="1"/>
          </p:cNvSpPr>
          <p:nvPr>
            <p:ph idx="1"/>
          </p:nvPr>
        </p:nvSpPr>
        <p:spPr>
          <a:xfrm>
            <a:off x="1043608" y="836712"/>
            <a:ext cx="7890080" cy="5411688"/>
          </a:xfrm>
        </p:spPr>
        <p:txBody>
          <a:bodyPr>
            <a:normAutofit fontScale="55000" lnSpcReduction="20000"/>
          </a:bodyPr>
          <a:lstStyle/>
          <a:p>
            <a:r>
              <a:rPr lang="uk-UA" b="1" dirty="0"/>
              <a:t>ТЕМА.</a:t>
            </a:r>
            <a:r>
              <a:rPr lang="uk-UA" dirty="0"/>
              <a:t> Перше знайомство з маніпулятором “миша”. Керування подіями за допомогою миші</a:t>
            </a:r>
            <a:r>
              <a:rPr lang="uk-UA" dirty="0" smtClean="0"/>
              <a:t>.</a:t>
            </a:r>
            <a:endParaRPr lang="ru-RU" dirty="0"/>
          </a:p>
          <a:p>
            <a:r>
              <a:rPr lang="uk-UA" b="1" cap="all" dirty="0"/>
              <a:t>Мета.</a:t>
            </a:r>
            <a:r>
              <a:rPr lang="uk-UA" dirty="0"/>
              <a:t> 1. Показати учневі, що, пересуваючи мишу та натискаючи на її кнопки він може керувати подіями. 2. Продемонструвати одну з основних функцій миші — вибір (активізація) об’єкта за клацанням кнопкою миші. 3. Ознайомити з поняттям вказівник миші. 4. Опрацювати прийоми: переміщення і точне фокусування вказівника миші на об'єкті, клацання лівою/правою кнопкою</a:t>
            </a:r>
            <a:r>
              <a:rPr lang="uk-UA" dirty="0" smtClean="0"/>
              <a:t>.</a:t>
            </a:r>
            <a:endParaRPr lang="ru-RU" dirty="0"/>
          </a:p>
          <a:p>
            <a:r>
              <a:rPr lang="uk-UA" dirty="0"/>
              <a:t>Слідкувати за стрілкою-вказівником допомагають стрільці, які стежать за ним разом з учнем. Коли учень натискає кнопку на миші, стрілок прицілюється, а коли відпускає її — робить постріл. Якщо стріла влучає в яблуко, воно падає з дерева. В такий спосіб учень повинен збити всі яблука.</a:t>
            </a:r>
            <a:endParaRPr lang="ru-RU" dirty="0"/>
          </a:p>
          <a:p>
            <a:r>
              <a:rPr lang="uk-UA" dirty="0"/>
              <a:t>Сценарій програми розбитий на три етапи. </a:t>
            </a:r>
            <a:endParaRPr lang="ru-RU" dirty="0"/>
          </a:p>
          <a:p>
            <a:r>
              <a:rPr lang="uk-UA" b="1" dirty="0"/>
              <a:t>На першому етапі</a:t>
            </a:r>
            <a:r>
              <a:rPr lang="uk-UA" dirty="0"/>
              <a:t> всі яблука на дереві — жовтого кольору. На екрані присутній лише один стрілець із жовтими стрілами, який стоїть зліва. Учень керує ним за допомогою лівої кнопки миші.</a:t>
            </a:r>
            <a:endParaRPr lang="ru-RU" dirty="0"/>
          </a:p>
          <a:p>
            <a:r>
              <a:rPr lang="uk-UA" b="1" dirty="0"/>
              <a:t>На другому етапі</a:t>
            </a:r>
            <a:r>
              <a:rPr lang="uk-UA" dirty="0"/>
              <a:t> справа з’являється другий стрілець із червоними стрілами, а яблука на дереві — червоні. Учень робить постріли правою кнопкою миші. Лівий стрілець в цей час “відпочиває”.</a:t>
            </a:r>
            <a:endParaRPr lang="ru-RU" dirty="0"/>
          </a:p>
          <a:p>
            <a:endParaRPr lang="ru-RU" dirty="0"/>
          </a:p>
        </p:txBody>
      </p:sp>
    </p:spTree>
    <p:extLst>
      <p:ext uri="{BB962C8B-B14F-4D97-AF65-F5344CB8AC3E}">
        <p14:creationId xmlns:p14="http://schemas.microsoft.com/office/powerpoint/2010/main" val="4260490345"/>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260648"/>
            <a:ext cx="7818072" cy="5987752"/>
          </a:xfrm>
        </p:spPr>
        <p:txBody>
          <a:bodyPr>
            <a:normAutofit fontScale="55000" lnSpcReduction="20000"/>
          </a:bodyPr>
          <a:lstStyle/>
          <a:p>
            <a:r>
              <a:rPr lang="uk-UA" b="1" dirty="0"/>
              <a:t>На третьому етапі</a:t>
            </a:r>
            <a:r>
              <a:rPr lang="uk-UA" dirty="0"/>
              <a:t> обидва стрільці активні, яблука на дереві — і жовті, й червоні. Учень користується двома кнопками миші. Ліва кнопка керує стрільцем, який зліва, а права — тим, що справа. Лівий стрілець здатний влучити тільки у жовті яблука, а правий — тільки у червоні.</a:t>
            </a:r>
            <a:endParaRPr lang="ru-RU" dirty="0"/>
          </a:p>
          <a:p>
            <a:r>
              <a:rPr lang="uk-UA" dirty="0"/>
              <a:t>Етапи йдуть один за одним послідовно, але вчитель може в будь-який момент примусово перейти до іншого етапу, натиснувши на клавіатурі клавішу </a:t>
            </a:r>
            <a:r>
              <a:rPr lang="uk-UA" b="1" dirty="0"/>
              <a:t>“1”, “2”</a:t>
            </a:r>
            <a:r>
              <a:rPr lang="uk-UA" dirty="0"/>
              <a:t> або </a:t>
            </a:r>
            <a:r>
              <a:rPr lang="uk-UA" b="1" dirty="0"/>
              <a:t>“3”</a:t>
            </a:r>
            <a:r>
              <a:rPr lang="uk-UA" dirty="0"/>
              <a:t> відповідно до номера етапу.</a:t>
            </a:r>
            <a:endParaRPr lang="ru-RU" dirty="0"/>
          </a:p>
          <a:p>
            <a:r>
              <a:rPr lang="uk-UA" dirty="0"/>
              <a:t>Клавіша “пропуск” використовується, щоб розпочати програму, а також, щоб перервати перебіг етапу гри та розпочати його спочатку.</a:t>
            </a:r>
            <a:endParaRPr lang="ru-RU" dirty="0"/>
          </a:p>
          <a:p>
            <a:r>
              <a:rPr lang="uk-UA" dirty="0"/>
              <a:t>Кількість яблук на дереві на першому та другому етапах — 18, на третьому етапі — 24.</a:t>
            </a:r>
            <a:endParaRPr lang="ru-RU" dirty="0"/>
          </a:p>
          <a:p>
            <a:r>
              <a:rPr lang="uk-UA" i="1" dirty="0"/>
              <a:t>Зауваження.</a:t>
            </a:r>
            <a:r>
              <a:rPr lang="uk-UA" dirty="0"/>
              <a:t> Після пострілу слід дочекатись, доки стрілець приготується, і тільки тоді робити наступний постріл, клацаючи однією з кнопок миші.</a:t>
            </a:r>
            <a:endParaRPr lang="ru-RU" dirty="0"/>
          </a:p>
          <a:p>
            <a:r>
              <a:rPr lang="uk-UA" i="1" dirty="0"/>
              <a:t>Методичні поради. </a:t>
            </a:r>
            <a:r>
              <a:rPr lang="uk-UA" dirty="0"/>
              <a:t>1. Якщо учень “загубив” вказівник миші, не може знайти його на екрані, порадьте йому простежити за напрямком, в якому прицілюється стрілець (або знайти перетин цих напрямків, якщо стрільців двоє). 2. На третьому етапі, коли на дереві є яблука обох кольорів, зверніть увагу учнів на ланцюжок міркувань: жовте яблуко – жовті стріли – лівий стрілець – ліва кнопка миші.</a:t>
            </a:r>
            <a:endParaRPr lang="ru-RU" dirty="0"/>
          </a:p>
          <a:p>
            <a:endParaRPr lang="ru-RU" dirty="0"/>
          </a:p>
        </p:txBody>
      </p:sp>
    </p:spTree>
    <p:extLst>
      <p:ext uri="{BB962C8B-B14F-4D97-AF65-F5344CB8AC3E}">
        <p14:creationId xmlns:p14="http://schemas.microsoft.com/office/powerpoint/2010/main" val="3719475064"/>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60648"/>
            <a:ext cx="7498080" cy="490066"/>
          </a:xfrm>
        </p:spPr>
        <p:txBody>
          <a:bodyPr>
            <a:normAutofit fontScale="90000"/>
          </a:bodyPr>
          <a:lstStyle/>
          <a:p>
            <a:r>
              <a:rPr lang="uk-UA" b="1" cap="small" dirty="0"/>
              <a:t>Лісова </a:t>
            </a:r>
            <a:r>
              <a:rPr lang="uk-UA" b="1" cap="small" dirty="0" smtClean="0"/>
              <a:t>галявина</a:t>
            </a:r>
            <a:endParaRPr lang="ru-RU" dirty="0"/>
          </a:p>
        </p:txBody>
      </p:sp>
      <p:sp>
        <p:nvSpPr>
          <p:cNvPr id="3" name="Объект 2"/>
          <p:cNvSpPr>
            <a:spLocks noGrp="1"/>
          </p:cNvSpPr>
          <p:nvPr>
            <p:ph idx="1"/>
          </p:nvPr>
        </p:nvSpPr>
        <p:spPr>
          <a:xfrm>
            <a:off x="1043608" y="908720"/>
            <a:ext cx="7890080" cy="5339680"/>
          </a:xfrm>
        </p:spPr>
        <p:txBody>
          <a:bodyPr>
            <a:normAutofit fontScale="47500" lnSpcReduction="20000"/>
          </a:bodyPr>
          <a:lstStyle/>
          <a:p>
            <a:r>
              <a:rPr lang="uk-UA" b="1" dirty="0" smtClean="0"/>
              <a:t>ТЕМА</a:t>
            </a:r>
            <a:r>
              <a:rPr lang="uk-UA" b="1" dirty="0"/>
              <a:t>.</a:t>
            </a:r>
            <a:r>
              <a:rPr lang="uk-UA" dirty="0"/>
              <a:t> Знайомство з операцією “перетягни й кинь”. Зміна вигляду вказівника “миші” в залежності від об’єкта, на якому він знаходиться та від стану програми.</a:t>
            </a:r>
            <a:endParaRPr lang="ru-RU" dirty="0"/>
          </a:p>
          <a:p>
            <a:r>
              <a:rPr lang="uk-UA" b="1" dirty="0" smtClean="0"/>
              <a:t>МЕТА</a:t>
            </a:r>
            <a:r>
              <a:rPr lang="uk-UA" b="1" dirty="0"/>
              <a:t>.</a:t>
            </a:r>
            <a:r>
              <a:rPr lang="uk-UA" dirty="0"/>
              <a:t> Опрацювати операцію “перетягни-й-кинь”. Показати, що вказівник миші може набувати різного вигляду і таким чином підказувати, в якому стані перебуває програма, і які операції можна виконувати з об’єктом за допомогою миші</a:t>
            </a:r>
            <a:r>
              <a:rPr lang="uk-UA" dirty="0" smtClean="0"/>
              <a:t>.</a:t>
            </a:r>
            <a:endParaRPr lang="ru-RU" dirty="0"/>
          </a:p>
          <a:p>
            <a:r>
              <a:rPr lang="uk-UA" dirty="0"/>
              <a:t>Перед учнем — галявина, на якій ростуть гриби та ягоди (по 12 шт.). З лівого та з правого боку галявини — два гномики з кошиками. В лівий кошик треба зібрати гриби, а в правий — ягоди. </a:t>
            </a:r>
            <a:endParaRPr lang="ru-RU" dirty="0"/>
          </a:p>
          <a:p>
            <a:r>
              <a:rPr lang="uk-UA" dirty="0"/>
              <a:t>Учень використовує тільки ліву кнопку миші. Опишіть учню послідовність його дій: </a:t>
            </a:r>
            <a:endParaRPr lang="ru-RU" dirty="0"/>
          </a:p>
          <a:p>
            <a:r>
              <a:rPr lang="uk-UA" dirty="0"/>
              <a:t>1. </a:t>
            </a:r>
            <a:r>
              <a:rPr lang="uk-UA" i="1" dirty="0"/>
              <a:t>“Підведи вказівник миші до гриба або ягідки”</a:t>
            </a:r>
            <a:r>
              <a:rPr lang="uk-UA" dirty="0"/>
              <a:t>. Зверніть увагу учня на зміну вигляду вказівника, він повинен стати ось таким:  — тепер гриб (або ягідку) можна зірвати. </a:t>
            </a:r>
            <a:endParaRPr lang="ru-RU" dirty="0"/>
          </a:p>
          <a:p>
            <a:r>
              <a:rPr lang="uk-UA" dirty="0"/>
              <a:t>2. </a:t>
            </a:r>
            <a:r>
              <a:rPr lang="uk-UA" i="1" dirty="0"/>
              <a:t>“Натисни вказівним пальцем ліву кнопку миші і не відпускай її”</a:t>
            </a:r>
            <a:r>
              <a:rPr lang="uk-UA" dirty="0"/>
              <a:t>. Вказівник миші став таким:  — учень узяв ягідку. </a:t>
            </a:r>
            <a:endParaRPr lang="ru-RU" dirty="0"/>
          </a:p>
          <a:p>
            <a:r>
              <a:rPr lang="uk-UA" dirty="0"/>
              <a:t>3. </a:t>
            </a:r>
            <a:r>
              <a:rPr lang="uk-UA" i="1" dirty="0"/>
              <a:t>“Тримаючи кнопку миші натиснутою, перетягни гриб (або ягідку) до кошика”</a:t>
            </a:r>
            <a:r>
              <a:rPr lang="uk-UA" dirty="0"/>
              <a:t>. Зверніть увагу учнів на зміну вигляду кошика при його активізації, а також на зміну вигляду вказівника. Якщо об’єкт знаходиться над потрібним кошиком, кошик повинен засвітитися, а вказівник миші стати таким: . </a:t>
            </a:r>
            <a:endParaRPr lang="ru-RU" dirty="0"/>
          </a:p>
          <a:p>
            <a:r>
              <a:rPr lang="uk-UA" dirty="0"/>
              <a:t>4. </a:t>
            </a:r>
            <a:r>
              <a:rPr lang="uk-UA" i="1" dirty="0"/>
              <a:t>“Тепер відпускай кнопку миші”</a:t>
            </a:r>
            <a:r>
              <a:rPr lang="uk-UA" dirty="0"/>
              <a:t> — гриб (ягідка) опиниться у кошику. </a:t>
            </a:r>
            <a:endParaRPr lang="ru-RU" dirty="0"/>
          </a:p>
          <a:p>
            <a:r>
              <a:rPr lang="uk-UA" dirty="0"/>
              <a:t>Якщо учень помилився і тримає ягідку над кошиком з грибами (або гриб над кошиком з ягодами), вказівник миші підкаже йому про це, змінивши вигляд: </a:t>
            </a:r>
            <a:endParaRPr lang="ru-RU" dirty="0"/>
          </a:p>
          <a:p>
            <a:r>
              <a:rPr lang="uk-UA" dirty="0"/>
              <a:t>Клавіша “пропуск” використовується щоб розпочати програму, а також, щоб перервати гру та розпочати її спочатку.</a:t>
            </a:r>
            <a:endParaRPr lang="ru-RU" dirty="0"/>
          </a:p>
          <a:p>
            <a:endParaRPr lang="ru-RU" dirty="0"/>
          </a:p>
        </p:txBody>
      </p:sp>
    </p:spTree>
    <p:extLst>
      <p:ext uri="{BB962C8B-B14F-4D97-AF65-F5344CB8AC3E}">
        <p14:creationId xmlns:p14="http://schemas.microsoft.com/office/powerpoint/2010/main" val="3635335367"/>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r>
              <a:rPr lang="uk-UA" dirty="0" smtClean="0"/>
              <a:t>Мильні бульки</a:t>
            </a:r>
            <a:endParaRPr lang="ru-RU" dirty="0"/>
          </a:p>
        </p:txBody>
      </p:sp>
      <p:sp>
        <p:nvSpPr>
          <p:cNvPr id="3" name="Объект 2"/>
          <p:cNvSpPr>
            <a:spLocks noGrp="1"/>
          </p:cNvSpPr>
          <p:nvPr>
            <p:ph idx="1"/>
          </p:nvPr>
        </p:nvSpPr>
        <p:spPr>
          <a:xfrm>
            <a:off x="1115616" y="1196752"/>
            <a:ext cx="7818072" cy="5051648"/>
          </a:xfrm>
        </p:spPr>
        <p:txBody>
          <a:bodyPr>
            <a:normAutofit fontScale="62500" lnSpcReduction="20000"/>
          </a:bodyPr>
          <a:lstStyle/>
          <a:p>
            <a:r>
              <a:rPr lang="uk-UA" b="1" dirty="0"/>
              <a:t>ТЕМА.</a:t>
            </a:r>
            <a:r>
              <a:rPr lang="uk-UA" dirty="0"/>
              <a:t> Закріплення навичок роботи з мишею. Операція “подвійний щиглик”.</a:t>
            </a:r>
            <a:endParaRPr lang="ru-RU" dirty="0"/>
          </a:p>
          <a:p>
            <a:r>
              <a:rPr lang="uk-UA" b="1" dirty="0"/>
              <a:t>МЕТА.</a:t>
            </a:r>
            <a:r>
              <a:rPr lang="uk-UA" dirty="0"/>
              <a:t> Познайомити з новим прийомом роботи з мишею — подвійним щигликом. Сформувати стійкі навички переміщення вказівника миші.</a:t>
            </a:r>
            <a:endParaRPr lang="ru-RU" dirty="0"/>
          </a:p>
          <a:p>
            <a:r>
              <a:rPr lang="uk-UA" dirty="0"/>
              <a:t>На екрані перед учнем пролітають мильні бульки. Завдання учня — клацати по них лівою кнопкою миші, щоб вони лопалися. В деяких бульках — метелики. По таких бульках треба клацнути двічі. Якщо гравець не встиг клацнути по бульці, вона летить угору, наштовхується на нижній край ширми і лопається, ширма при цьому трохи опускається вниз. Гра закінчується, коли гравець клацне по ширмі, або коли ширма повністю закриє поле гри.</a:t>
            </a:r>
            <a:endParaRPr lang="ru-RU" dirty="0"/>
          </a:p>
          <a:p>
            <a:r>
              <a:rPr lang="uk-UA" dirty="0"/>
              <a:t>За кожну бульку без метелика учень отримує 1 очко, а за бульку з метеликом — 5 очок. Через кожні 20 очок швидкість гри збільшується.</a:t>
            </a:r>
            <a:endParaRPr lang="ru-RU" dirty="0"/>
          </a:p>
          <a:p>
            <a:r>
              <a:rPr lang="uk-UA" dirty="0"/>
              <a:t>Щоб розпочати гру, треба натиснути клавішу “пропуск” або клацнути лівою кнопкою миші по ширмі. Перед тим, як розпочати нову гру, учень або вчитель може вказати швидкість гри. Клавіша “пропуск” використовується також для того, щоб перервати гру.</a:t>
            </a:r>
            <a:endParaRPr lang="ru-RU" dirty="0"/>
          </a:p>
          <a:p>
            <a:endParaRPr lang="ru-RU" dirty="0"/>
          </a:p>
        </p:txBody>
      </p:sp>
    </p:spTree>
    <p:extLst>
      <p:ext uri="{BB962C8B-B14F-4D97-AF65-F5344CB8AC3E}">
        <p14:creationId xmlns:p14="http://schemas.microsoft.com/office/powerpoint/2010/main" val="761741783"/>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890080" cy="792088"/>
          </a:xfrm>
        </p:spPr>
        <p:txBody>
          <a:bodyPr/>
          <a:lstStyle/>
          <a:p>
            <a:r>
              <a:rPr lang="uk-UA" dirty="0" smtClean="0"/>
              <a:t>Розібрані малюнки</a:t>
            </a:r>
            <a:endParaRPr lang="ru-RU" dirty="0"/>
          </a:p>
        </p:txBody>
      </p:sp>
      <p:sp>
        <p:nvSpPr>
          <p:cNvPr id="3" name="Объект 2"/>
          <p:cNvSpPr>
            <a:spLocks noGrp="1"/>
          </p:cNvSpPr>
          <p:nvPr>
            <p:ph idx="1"/>
          </p:nvPr>
        </p:nvSpPr>
        <p:spPr>
          <a:xfrm>
            <a:off x="1043608" y="1124744"/>
            <a:ext cx="7890080" cy="5123656"/>
          </a:xfrm>
        </p:spPr>
        <p:txBody>
          <a:bodyPr>
            <a:normAutofit fontScale="70000" lnSpcReduction="20000"/>
          </a:bodyPr>
          <a:lstStyle/>
          <a:p>
            <a:r>
              <a:rPr lang="uk-UA" dirty="0" smtClean="0"/>
              <a:t>Учень </a:t>
            </a:r>
            <a:r>
              <a:rPr lang="uk-UA" dirty="0"/>
              <a:t>повинен зібрати малюнок з частин, дивлячись на зразок у лівій половині екрана. Він користується знайомим йому прийомом “перетягни-й-кинь”. </a:t>
            </a:r>
            <a:r>
              <a:rPr lang="ru-RU" dirty="0"/>
              <a:t>Коли </a:t>
            </a:r>
            <a:r>
              <a:rPr lang="uk-UA" dirty="0"/>
              <a:t>учень підводить деталь малюнка до іншої деталі, близько до того місця, де вони можуть бути з’єднані, деталь наче притягається до іншої. Цей ефект “</a:t>
            </a:r>
            <a:r>
              <a:rPr lang="ru-RU" dirty="0" err="1"/>
              <a:t>прилипання</a:t>
            </a:r>
            <a:r>
              <a:rPr lang="uk-UA" dirty="0"/>
              <a:t>” показує йому, що тепер можна відпустити кнопку миші. Якщо він зробив це правильно, деталі з’єднуються і промальовуються.</a:t>
            </a:r>
            <a:endParaRPr lang="ru-RU" dirty="0"/>
          </a:p>
          <a:p>
            <a:r>
              <a:rPr lang="uk-UA" dirty="0"/>
              <a:t>В нижній частині екрана текст підказки повідомляє учню, скільки лишилось неприєднаних елементів. Іноді якась деталь може заховатися за іншими. Дивлячись на текст підказки, учень дізнається про це.</a:t>
            </a:r>
            <a:endParaRPr lang="ru-RU" dirty="0"/>
          </a:p>
          <a:p>
            <a:r>
              <a:rPr lang="uk-UA" dirty="0"/>
              <a:t>База програми містить 12 малюнків. Починаючи роботу з програмою, вчитель або учень може обрати малюнок зі списку. Після того, як він впорається з завданням, йому пропонується наступний (за списком) малюнок.</a:t>
            </a:r>
            <a:endParaRPr lang="ru-RU" dirty="0"/>
          </a:p>
        </p:txBody>
      </p:sp>
    </p:spTree>
    <p:extLst>
      <p:ext uri="{BB962C8B-B14F-4D97-AF65-F5344CB8AC3E}">
        <p14:creationId xmlns:p14="http://schemas.microsoft.com/office/powerpoint/2010/main" val="531834155"/>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890080" cy="706090"/>
          </a:xfrm>
        </p:spPr>
        <p:txBody>
          <a:bodyPr>
            <a:normAutofit fontScale="90000"/>
          </a:bodyPr>
          <a:lstStyle/>
          <a:p>
            <a:r>
              <a:rPr lang="uk-UA" dirty="0" smtClean="0"/>
              <a:t>Математичний космодром</a:t>
            </a:r>
            <a:endParaRPr lang="ru-RU" dirty="0"/>
          </a:p>
        </p:txBody>
      </p:sp>
      <p:sp>
        <p:nvSpPr>
          <p:cNvPr id="3" name="Объект 2"/>
          <p:cNvSpPr>
            <a:spLocks noGrp="1"/>
          </p:cNvSpPr>
          <p:nvPr>
            <p:ph idx="1"/>
          </p:nvPr>
        </p:nvSpPr>
        <p:spPr>
          <a:xfrm>
            <a:off x="1043608" y="1052736"/>
            <a:ext cx="7890080" cy="5195664"/>
          </a:xfrm>
        </p:spPr>
        <p:txBody>
          <a:bodyPr>
            <a:normAutofit fontScale="55000" lnSpcReduction="20000"/>
          </a:bodyPr>
          <a:lstStyle/>
          <a:p>
            <a:r>
              <a:rPr lang="uk-UA" dirty="0"/>
              <a:t>Учень керує злетом та посадкою ракет, розв’язуючи приклади з математики. Для того, щоб ракета злетіла, учню пропонується приклад на додавання, а для того, щоб посадити ракету, він повинен розв’язати приклад на віднімання.</a:t>
            </a:r>
            <a:endParaRPr lang="ru-RU" dirty="0"/>
          </a:p>
          <a:p>
            <a:r>
              <a:rPr lang="uk-UA" dirty="0"/>
              <a:t>Усно розв’язавши приклад, що записаний на ракеті, учень повинен знайти правильну відповідь на одній з шести кнопок на пульті керування і натиснути її.</a:t>
            </a:r>
            <a:endParaRPr lang="ru-RU" dirty="0"/>
          </a:p>
          <a:p>
            <a:r>
              <a:rPr lang="uk-UA" dirty="0"/>
              <a:t>На початку роботи можна обрати один з трьох режимів: </a:t>
            </a:r>
            <a:endParaRPr lang="ru-RU" dirty="0"/>
          </a:p>
          <a:p>
            <a:r>
              <a:rPr lang="uk-UA" dirty="0"/>
              <a:t>1) “Приклади на додавання”</a:t>
            </a:r>
            <a:endParaRPr lang="ru-RU" dirty="0"/>
          </a:p>
          <a:p>
            <a:r>
              <a:rPr lang="uk-UA" dirty="0"/>
              <a:t>2) “Приклади на віднімання”</a:t>
            </a:r>
            <a:endParaRPr lang="ru-RU" dirty="0"/>
          </a:p>
          <a:p>
            <a:r>
              <a:rPr lang="uk-UA" dirty="0"/>
              <a:t>3) “Приклади на додавання та віднімання”.</a:t>
            </a:r>
            <a:endParaRPr lang="ru-RU" dirty="0"/>
          </a:p>
          <a:p>
            <a:r>
              <a:rPr lang="uk-UA" dirty="0"/>
              <a:t>Приклади, що пропонуються учневі поступово ускладнюються. За один сеанс він повинен правильно розв’язати 12 прикладів: перших 3 приклади — на операції в межах 20-ти без переходу через десяток, наступні 4 — в межах 20, але з переходом через десяток, і останні 5 прикладів — на операції в межах 100.</a:t>
            </a:r>
            <a:endParaRPr lang="ru-RU" dirty="0"/>
          </a:p>
          <a:p>
            <a:r>
              <a:rPr lang="uk-UA" dirty="0"/>
              <a:t>Перехід на наступний рівень здійснюється тільки після успішного розв’язання необхідної кількості прикладів поточного рівня.</a:t>
            </a:r>
            <a:endParaRPr lang="ru-RU" dirty="0"/>
          </a:p>
          <a:p>
            <a:r>
              <a:rPr lang="uk-UA" dirty="0"/>
              <a:t>По завершенню сеансу програма повідомляє кількість помилок, яких припустився учень.</a:t>
            </a:r>
            <a:endParaRPr lang="ru-RU" dirty="0"/>
          </a:p>
          <a:p>
            <a:endParaRPr lang="ru-RU" dirty="0"/>
          </a:p>
        </p:txBody>
      </p:sp>
    </p:spTree>
    <p:extLst>
      <p:ext uri="{BB962C8B-B14F-4D97-AF65-F5344CB8AC3E}">
        <p14:creationId xmlns:p14="http://schemas.microsoft.com/office/powerpoint/2010/main" val="2950613831"/>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890080" cy="706090"/>
          </a:xfrm>
        </p:spPr>
        <p:txBody>
          <a:bodyPr>
            <a:normAutofit fontScale="90000"/>
          </a:bodyPr>
          <a:lstStyle/>
          <a:p>
            <a:r>
              <a:rPr lang="uk-UA" dirty="0" smtClean="0"/>
              <a:t>Слово в лабіринті</a:t>
            </a:r>
            <a:endParaRPr lang="ru-RU" dirty="0"/>
          </a:p>
        </p:txBody>
      </p:sp>
      <p:sp>
        <p:nvSpPr>
          <p:cNvPr id="3" name="Объект 2"/>
          <p:cNvSpPr>
            <a:spLocks noGrp="1"/>
          </p:cNvSpPr>
          <p:nvPr>
            <p:ph idx="1"/>
          </p:nvPr>
        </p:nvSpPr>
        <p:spPr>
          <a:xfrm>
            <a:off x="1043608" y="1052736"/>
            <a:ext cx="7890080" cy="5195664"/>
          </a:xfrm>
        </p:spPr>
        <p:txBody>
          <a:bodyPr>
            <a:noAutofit/>
          </a:bodyPr>
          <a:lstStyle/>
          <a:p>
            <a:r>
              <a:rPr lang="uk-UA" sz="1600" dirty="0"/>
              <a:t>Програма-ребус. У лабіринті зашифровано слово. Кожному з восьми напрямків руху мишеняти по лабіринту відповідає літера. Учень вказує шлях для мишеняти до клітинки з сиром, обираючи необхідні літери. З цих літер поступово складається слово. Таким чином, пройшовши лабіринтом, учень дізнається, яке слово зашифроване у ньому.</a:t>
            </a:r>
            <a:endParaRPr lang="ru-RU" sz="1600" dirty="0"/>
          </a:p>
          <a:p>
            <a:r>
              <a:rPr lang="uk-UA" sz="1600" dirty="0"/>
              <a:t>Програма пропонує учню два режими: </a:t>
            </a:r>
            <a:endParaRPr lang="ru-RU" sz="1600" dirty="0"/>
          </a:p>
          <a:p>
            <a:r>
              <a:rPr lang="uk-UA" sz="1600" dirty="0"/>
              <a:t>1) </a:t>
            </a:r>
            <a:r>
              <a:rPr lang="uk-UA" sz="1600" i="1" dirty="0"/>
              <a:t>“Режим тренування”</a:t>
            </a:r>
            <a:r>
              <a:rPr lang="uk-UA" sz="1600" dirty="0"/>
              <a:t>. Якщо учень правильно вказує літеру, мишеня відразу пересувається у відповідному напрямку, а літера друкується у полі для слова. Якщо ж літеру вказано неправильно, нічого не відбувається. </a:t>
            </a:r>
            <a:endParaRPr lang="ru-RU" sz="1600" dirty="0"/>
          </a:p>
          <a:p>
            <a:r>
              <a:rPr lang="uk-UA" sz="1600" dirty="0"/>
              <a:t>2) </a:t>
            </a:r>
            <a:r>
              <a:rPr lang="uk-UA" sz="1600" i="1" dirty="0"/>
              <a:t>“Режим програмування”</a:t>
            </a:r>
            <a:r>
              <a:rPr lang="uk-UA" sz="1600" dirty="0"/>
              <a:t>. У цьому режимі мишеня не відразу реагує на введену літеру. Літери, що вказує учень,  друкуються у полі для слова. Таким чином він записує маршрут для мишеняти. Коли учень закінчить введення маршруту, він повинен натиснути кнопку “Перевірити”. Тоді мишеня виконає “програму”, що склав учень — пройде записаним маршрутом. Якщо слово-маршрут записане невірно, мишеня зупиниться на першій помилці. Учень має натиснути кнопку “Спочатку”, щоб розпочати друк слова-маршруту спочатку.</a:t>
            </a:r>
            <a:endParaRPr lang="ru-RU" sz="1600" dirty="0"/>
          </a:p>
          <a:p>
            <a:r>
              <a:rPr lang="uk-UA" sz="1600" dirty="0"/>
              <a:t>Після успішної </a:t>
            </a:r>
            <a:r>
              <a:rPr lang="uk-UA" sz="1600" dirty="0" err="1"/>
              <a:t>розшифровки</a:t>
            </a:r>
            <a:r>
              <a:rPr lang="uk-UA" sz="1600" dirty="0"/>
              <a:t> слова, учень може перейти до наступного лабіринту, натиснувши кнопку “Наступне слово”.</a:t>
            </a:r>
            <a:endParaRPr lang="ru-RU" sz="1600" dirty="0"/>
          </a:p>
          <a:p>
            <a:r>
              <a:rPr lang="uk-UA" sz="1600" dirty="0"/>
              <a:t>Програма починає серію завдань з режиму тренування і після розв’язання 5-ти лабіринтів в цьому режимі автоматично переходить у режим програмування.</a:t>
            </a:r>
            <a:endParaRPr lang="ru-RU" sz="1600" dirty="0"/>
          </a:p>
        </p:txBody>
      </p:sp>
    </p:spTree>
    <p:extLst>
      <p:ext uri="{BB962C8B-B14F-4D97-AF65-F5344CB8AC3E}">
        <p14:creationId xmlns:p14="http://schemas.microsoft.com/office/powerpoint/2010/main" val="1069990707"/>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6632"/>
            <a:ext cx="7962088" cy="706090"/>
          </a:xfrm>
        </p:spPr>
        <p:txBody>
          <a:bodyPr>
            <a:normAutofit fontScale="90000"/>
          </a:bodyPr>
          <a:lstStyle/>
          <a:p>
            <a:r>
              <a:rPr lang="uk-UA" dirty="0" smtClean="0"/>
              <a:t>Дорога до школи</a:t>
            </a:r>
            <a:endParaRPr lang="ru-RU" dirty="0"/>
          </a:p>
        </p:txBody>
      </p:sp>
      <p:sp>
        <p:nvSpPr>
          <p:cNvPr id="3" name="Объект 2"/>
          <p:cNvSpPr>
            <a:spLocks noGrp="1"/>
          </p:cNvSpPr>
          <p:nvPr>
            <p:ph idx="1"/>
          </p:nvPr>
        </p:nvSpPr>
        <p:spPr>
          <a:xfrm>
            <a:off x="1115616" y="764704"/>
            <a:ext cx="7818072" cy="5904656"/>
          </a:xfrm>
        </p:spPr>
        <p:txBody>
          <a:bodyPr>
            <a:normAutofit fontScale="47500" lnSpcReduction="20000"/>
          </a:bodyPr>
          <a:lstStyle/>
          <a:p>
            <a:r>
              <a:rPr lang="uk-UA" b="1" cap="all" dirty="0"/>
              <a:t>Мета</a:t>
            </a:r>
            <a:r>
              <a:rPr lang="uk-UA" dirty="0"/>
              <a:t> програми — сформувати у дитини </a:t>
            </a:r>
            <a:endParaRPr lang="ru-RU" dirty="0"/>
          </a:p>
          <a:p>
            <a:pPr lvl="0"/>
            <a:r>
              <a:rPr lang="uk-UA" dirty="0"/>
              <a:t>чітке уявлення про те, що пішохід має переходити проїжджу частину вулиці тільки у спеціально відведених для цього місцях, позначених на асфальті “</a:t>
            </a:r>
            <a:r>
              <a:rPr lang="uk-UA" dirty="0" smtClean="0"/>
              <a:t>зеброю”, розвивати </a:t>
            </a:r>
            <a:r>
              <a:rPr lang="uk-UA" dirty="0"/>
              <a:t>просторові уявлення, реакцію, </a:t>
            </a:r>
            <a:r>
              <a:rPr lang="uk-UA" dirty="0" smtClean="0"/>
              <a:t>окомір,формувати </a:t>
            </a:r>
            <a:r>
              <a:rPr lang="uk-UA" dirty="0"/>
              <a:t>та закріплювати навички роботи з клавішами-стрілками.</a:t>
            </a:r>
            <a:endParaRPr lang="ru-RU" dirty="0"/>
          </a:p>
          <a:p>
            <a:r>
              <a:rPr lang="uk-UA" dirty="0"/>
              <a:t>Починаючи роботу з програмою, прочитайте дітям оповідку.</a:t>
            </a:r>
            <a:endParaRPr lang="ru-RU" dirty="0"/>
          </a:p>
          <a:p>
            <a:r>
              <a:rPr lang="uk-UA" dirty="0"/>
              <a:t>“Одного сонячного ранку Петрик прокинувся в своїй невеличкій сільській хатинці. Як і завжди, він зробив зарядку, поснідав, склав шкільне приладдя у рюкзак і рушив до школи…</a:t>
            </a:r>
            <a:endParaRPr lang="ru-RU" dirty="0"/>
          </a:p>
          <a:p>
            <a:r>
              <a:rPr lang="uk-UA" dirty="0"/>
              <a:t>Та вийшовши на вулицю, хлопчик зупинився від несподіванки. Він стояв на незнайомій вулиці. Повз нього проносилися автомобілі. Все навкруги було зовсім несхожим на рідне село.</a:t>
            </a:r>
            <a:endParaRPr lang="ru-RU" dirty="0"/>
          </a:p>
          <a:p>
            <a:r>
              <a:rPr lang="uk-UA" dirty="0"/>
              <a:t>Виявляється вночі, коли хлопчик спав, веселий Чарівник вирішив пожартувати з ним і переніс Петрикову хатинку у центр великого міста з багатоповерховими будинками і пожвавленим вуличним рухом автомобілів.</a:t>
            </a:r>
            <a:endParaRPr lang="ru-RU" dirty="0"/>
          </a:p>
          <a:p>
            <a:r>
              <a:rPr lang="uk-UA" dirty="0"/>
              <a:t>Тепер Петрик має знайти міську школу, подолати складний шлях, не потрапити під машину і не заблукати у лабіринтах вулиць. Чарівник розмістив пішохідні переходи таким чином, що користуючись ними, хлопчик обов’язково вчасно потрапить на уроки.</a:t>
            </a:r>
            <a:endParaRPr lang="ru-RU" dirty="0"/>
          </a:p>
          <a:p>
            <a:r>
              <a:rPr lang="uk-UA" dirty="0"/>
              <a:t>Петрик має суворо дотримуватись правил </a:t>
            </a:r>
            <a:r>
              <a:rPr lang="uk-UA" dirty="0" smtClean="0"/>
              <a:t>дорожнього. </a:t>
            </a:r>
            <a:r>
              <a:rPr lang="uk-UA" dirty="0"/>
              <a:t>Переходити вулицю можна лише там, де на дорозі намальовано “зебру”. Дійшовши до неї, слід зупинитися і почекати, доки спиняться машини, пропускаючи пішохода.</a:t>
            </a:r>
            <a:endParaRPr lang="ru-RU" dirty="0"/>
          </a:p>
          <a:p>
            <a:r>
              <a:rPr lang="uk-UA" dirty="0"/>
              <a:t>Ступаючи на проїжджу частину в не відведених для цього місцях, хлопчик ризикує потрапити під машину. Переходячи дорогу не треба зупинятися надовго, затримуючи рух машин. Не можна також, крокуючи тротуаром, надто близько підходити до проїжджої частини вулиці.</a:t>
            </a:r>
            <a:endParaRPr lang="ru-RU" dirty="0"/>
          </a:p>
          <a:p>
            <a:r>
              <a:rPr lang="uk-UA" dirty="0"/>
              <a:t>Знаючи правила ти можеш допомогти Петрику швидко дістатися до школи. Для цього користуйся клавішами-стрілками. Дорога до школи пройде повз театр, лікарню, завод, парк атракціонів… Доброї тобі дороги!”</a:t>
            </a:r>
            <a:endParaRPr lang="ru-RU" dirty="0"/>
          </a:p>
          <a:p>
            <a:endParaRPr lang="ru-RU" dirty="0"/>
          </a:p>
        </p:txBody>
      </p:sp>
    </p:spTree>
    <p:extLst>
      <p:ext uri="{BB962C8B-B14F-4D97-AF65-F5344CB8AC3E}">
        <p14:creationId xmlns:p14="http://schemas.microsoft.com/office/powerpoint/2010/main" val="883844446"/>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TotalTime>
  <Words>1363</Words>
  <Application>Microsoft Office PowerPoint</Application>
  <PresentationFormat>Экран (4:3)</PresentationFormat>
  <Paragraphs>71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Солнцестояние</vt:lpstr>
      <vt:lpstr>Аналіз комплексу програм «Сходинки до інформатики» 2 клас</vt:lpstr>
      <vt:lpstr>Як поводитися з комп’ютером</vt:lpstr>
      <vt:lpstr>Як використовують комп’ютер</vt:lpstr>
      <vt:lpstr>Стрільці по яблуках</vt:lpstr>
      <vt:lpstr>Презентация PowerPoint</vt:lpstr>
      <vt:lpstr>Лісова галявина</vt:lpstr>
      <vt:lpstr>Мильні бульки</vt:lpstr>
      <vt:lpstr>Розібрані малюнки</vt:lpstr>
      <vt:lpstr>Математичний космодром</vt:lpstr>
      <vt:lpstr>Слово в лабіринті</vt:lpstr>
      <vt:lpstr>Дорога до школи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Аналіз комплексу програм «Сходинки до інформатики»</dc:title>
  <dc:creator>КТК</dc:creator>
  <cp:lastModifiedBy>КТК</cp:lastModifiedBy>
  <cp:revision>2</cp:revision>
  <dcterms:created xsi:type="dcterms:W3CDTF">2016-01-31T16:31:16Z</dcterms:created>
  <dcterms:modified xsi:type="dcterms:W3CDTF">2016-01-31T16:48:12Z</dcterms:modified>
</cp:coreProperties>
</file>