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1" r:id="rId3"/>
    <p:sldId id="278" r:id="rId4"/>
    <p:sldId id="282" r:id="rId5"/>
    <p:sldId id="286" r:id="rId6"/>
    <p:sldId id="287" r:id="rId7"/>
    <p:sldId id="288" r:id="rId8"/>
    <p:sldId id="283" r:id="rId9"/>
    <p:sldId id="284" r:id="rId10"/>
    <p:sldId id="285" r:id="rId11"/>
    <p:sldId id="289" r:id="rId12"/>
    <p:sldId id="290" r:id="rId13"/>
    <p:sldId id="291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094" autoAdjust="0"/>
  </p:normalViewPr>
  <p:slideViewPr>
    <p:cSldViewPr>
      <p:cViewPr>
        <p:scale>
          <a:sx n="60" d="100"/>
          <a:sy n="60" d="100"/>
        </p:scale>
        <p:origin x="-15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89738-2CB3-466D-8E62-A576CDD2962F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6A6F4-5226-4513-B6C9-3E8963D7C3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80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Закладка Статистика</a:t>
            </a:r>
            <a:br>
              <a:rPr lang="uk-UA" dirty="0" smtClean="0"/>
            </a:br>
            <a:r>
              <a:rPr lang="uk-UA" dirty="0" smtClean="0"/>
              <a:t>На другій закладці можна подивитися статистику уроків в деталях, швидкість набору тексту і / Помилки тайм-аут для кожного символу / клавіші. Зелений пунктирна лінія на графіку показує хороші і погані результати, з хорошими результатами, що з'являються над лінією. Якщо деталь має поганий результат стовпець червоний, якщо результат хороший стовпець зелений. У клавіатурні діаграм ключові імена мають такий же колір, як зони пальців. Використовуйте меню на діаграмі, щоб вибрати різні метрики для елементів.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A6F4-5226-4513-B6C9-3E8963D7C32A}" type="slidenum">
              <a:rPr lang="uk-UA" smtClean="0"/>
              <a:pPr/>
              <a:t>12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У текстовій області третій вкладці, ви можете перевірити помилки, які сталися під час уроку. Кольори позначають наступне:</a:t>
            </a:r>
            <a:br>
              <a:rPr lang="uk-UA" dirty="0" smtClean="0"/>
            </a:br>
            <a:r>
              <a:rPr lang="uk-UA" dirty="0" smtClean="0"/>
              <a:t>Зелені літери виправляються.</a:t>
            </a:r>
            <a:br>
              <a:rPr lang="uk-UA" dirty="0" smtClean="0"/>
            </a:br>
            <a:r>
              <a:rPr lang="uk-UA" dirty="0" smtClean="0"/>
              <a:t>Жовті листи показують, що тимчасові рамки була перевищена.</a:t>
            </a:r>
            <a:br>
              <a:rPr lang="uk-UA" dirty="0" smtClean="0"/>
            </a:br>
            <a:r>
              <a:rPr lang="uk-UA" dirty="0" smtClean="0"/>
              <a:t>Червоні літери показувати неправильний вхід (помилка), але з в прийнятні терміни.</a:t>
            </a:r>
            <a:br>
              <a:rPr lang="uk-UA" dirty="0" smtClean="0"/>
            </a:br>
            <a:r>
              <a:rPr lang="uk-UA" dirty="0" smtClean="0"/>
              <a:t>Помаранчеві листи показують неправильний вхід (</a:t>
            </a:r>
            <a:r>
              <a:rPr lang="uk-UA" dirty="0" err="1" smtClean="0"/>
              <a:t>опечатку</a:t>
            </a:r>
            <a:r>
              <a:rPr lang="uk-UA" smtClean="0"/>
              <a:t>), який також перевищив прийнятні терміни.</a:t>
            </a: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A6F4-5226-4513-B6C9-3E8963D7C32A}" type="slidenum">
              <a:rPr lang="uk-UA" smtClean="0"/>
              <a:pPr/>
              <a:t>13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86DB4-0023-46EF-A4CA-25E2C23D11D7}" type="datetimeFigureOut">
              <a:rPr lang="uk-UA" smtClean="0"/>
              <a:pPr/>
              <a:t>20.01.2019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32F4E-5BC2-4737-B355-BB6B0B586519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i="1" dirty="0" smtClean="0"/>
              <a:t>Лекція </a:t>
            </a:r>
            <a:r>
              <a:rPr lang="en-US" i="1" dirty="0" smtClean="0"/>
              <a:t>1</a:t>
            </a:r>
            <a:r>
              <a:rPr lang="uk-UA" i="1" dirty="0" smtClean="0"/>
              <a:t>.</a:t>
            </a:r>
            <a:r>
              <a:rPr lang="uk-UA" dirty="0" smtClean="0"/>
              <a:t> </a:t>
            </a:r>
            <a:r>
              <a:rPr lang="uk-UA" b="1" dirty="0" smtClean="0"/>
              <a:t>Особливості використання клавіатурних тренажерів та тренажерів миші.</a:t>
            </a:r>
            <a:br>
              <a:rPr lang="uk-UA" b="1" dirty="0" smtClean="0"/>
            </a:br>
            <a:r>
              <a:rPr lang="uk-UA" b="1" dirty="0" smtClean="0"/>
              <a:t>Створення власних уроків для клавіатурного тренажера </a:t>
            </a:r>
            <a:r>
              <a:rPr lang="uk-UA" b="1" dirty="0" err="1" smtClean="0"/>
              <a:t>RapidTyping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820891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b="1" dirty="0" smtClean="0">
                <a:solidFill>
                  <a:srgbClr val="C00000"/>
                </a:solidFill>
              </a:rPr>
              <a:t>Клавіатурний тренажер</a:t>
            </a:r>
            <a:r>
              <a:rPr lang="uk-UA" sz="3000" dirty="0" smtClean="0">
                <a:solidFill>
                  <a:srgbClr val="C00000"/>
                </a:solidFill>
              </a:rPr>
              <a:t> — вид комп'ютерних програм або </a:t>
            </a:r>
            <a:r>
              <a:rPr lang="uk-UA" sz="3000" dirty="0" err="1" smtClean="0">
                <a:solidFill>
                  <a:srgbClr val="C00000"/>
                </a:solidFill>
              </a:rPr>
              <a:t>онлайн-сервісів</a:t>
            </a:r>
            <a:r>
              <a:rPr lang="uk-UA" sz="3000" dirty="0" smtClean="0">
                <a:solidFill>
                  <a:srgbClr val="C00000"/>
                </a:solidFill>
              </a:rPr>
              <a:t>, призначених для навчання набору на комп'ютерній клавіатурі.</a:t>
            </a:r>
          </a:p>
          <a:p>
            <a:r>
              <a:rPr lang="uk-UA" sz="3000" dirty="0" smtClean="0"/>
              <a:t>Зазвичай цілями тренажерів є:</a:t>
            </a:r>
          </a:p>
          <a:p>
            <a:pPr>
              <a:buFont typeface="Wingdings" pitchFamily="2" charset="2"/>
              <a:buChar char="ü"/>
            </a:pPr>
            <a:r>
              <a:rPr lang="uk-UA" sz="3000" dirty="0" smtClean="0"/>
              <a:t>навчити </a:t>
            </a:r>
            <a:r>
              <a:rPr lang="uk-UA" sz="3000" dirty="0" smtClean="0">
                <a:solidFill>
                  <a:srgbClr val="C00000"/>
                </a:solidFill>
              </a:rPr>
              <a:t>сліпому методу друку</a:t>
            </a:r>
            <a:r>
              <a:rPr lang="uk-UA" sz="3000" dirty="0" smtClean="0"/>
              <a:t>, зокрема, задіяти для набору всі десять пальців рук</a:t>
            </a:r>
          </a:p>
          <a:p>
            <a:pPr>
              <a:buFont typeface="Wingdings" pitchFamily="2" charset="2"/>
              <a:buChar char="ü"/>
            </a:pPr>
            <a:r>
              <a:rPr lang="uk-UA" sz="3000" dirty="0" smtClean="0">
                <a:solidFill>
                  <a:srgbClr val="C00000"/>
                </a:solidFill>
              </a:rPr>
              <a:t>збільшити швидкість набору</a:t>
            </a:r>
          </a:p>
          <a:p>
            <a:pPr>
              <a:buFont typeface="Wingdings" pitchFamily="2" charset="2"/>
              <a:buChar char="ü"/>
            </a:pPr>
            <a:r>
              <a:rPr lang="uk-UA" sz="3000" dirty="0" smtClean="0">
                <a:solidFill>
                  <a:srgbClr val="C00000"/>
                </a:solidFill>
              </a:rPr>
              <a:t>зменшити кількість помилок</a:t>
            </a:r>
          </a:p>
          <a:p>
            <a:pPr>
              <a:buFont typeface="Wingdings" pitchFamily="2" charset="2"/>
              <a:buChar char="ü"/>
            </a:pPr>
            <a:r>
              <a:rPr lang="uk-UA" sz="3000" dirty="0" smtClean="0">
                <a:solidFill>
                  <a:srgbClr val="C00000"/>
                </a:solidFill>
              </a:rPr>
              <a:t>поліпшити ритмічність набору </a:t>
            </a:r>
            <a:r>
              <a:rPr lang="uk-UA" sz="3000" dirty="0" smtClean="0"/>
              <a:t>(що дозволяє зменшити втому при наборі)</a:t>
            </a:r>
          </a:p>
          <a:p>
            <a:r>
              <a:rPr lang="uk-UA" sz="3000" dirty="0" smtClean="0"/>
              <a:t>Деякі клавіатурні тренажери пропонують ряд уроків для вивчення </a:t>
            </a:r>
            <a:r>
              <a:rPr lang="uk-UA" sz="3000" dirty="0" smtClean="0">
                <a:solidFill>
                  <a:srgbClr val="C00000"/>
                </a:solidFill>
              </a:rPr>
              <a:t>розкладки</a:t>
            </a:r>
            <a:r>
              <a:rPr lang="uk-UA" sz="3000" dirty="0" smtClean="0"/>
              <a:t>, ведуть статистику навчання.</a:t>
            </a:r>
            <a:endParaRPr lang="uk-UA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332657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Сліпи́й метод набору</a:t>
            </a:r>
            <a:r>
              <a:rPr lang="vi-VN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або ж </a:t>
            </a:r>
            <a:r>
              <a:rPr lang="vi-VN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десятипальцевий метод друку</a:t>
            </a:r>
            <a:r>
              <a:rPr lang="vi-VN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–</a:t>
            </a:r>
            <a:r>
              <a:rPr lang="vi-VN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набір</a:t>
            </a:r>
            <a:r>
              <a:rPr lang="uk-UA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тексту «наосліп», тобто не дивлячись на клавіші друкарської машинки або ж кнопки комп'ютерної клавіатури. </a:t>
            </a:r>
            <a:endParaRPr lang="en-US" sz="3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vi-VN" sz="3200" dirty="0" smtClean="0">
                <a:latin typeface="Calibri" pitchFamily="34" charset="0"/>
                <a:cs typeface="Calibri" pitchFamily="34" charset="0"/>
              </a:rPr>
              <a:t>При цьому використовуються усі десять пальців рук. У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XIX-XX </a:t>
            </a:r>
            <a:r>
              <a:rPr lang="vi-VN" sz="3200" dirty="0" smtClean="0">
                <a:latin typeface="Calibri" pitchFamily="34" charset="0"/>
                <a:cs typeface="Calibri" pitchFamily="34" charset="0"/>
              </a:rPr>
              <a:t>століттях йому навчали друкарок і секретарів, що збільшувало продуктивність їх праці та зменшило сферу застосування стенографії. </a:t>
            </a:r>
            <a:endParaRPr lang="uk-UA" sz="3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0/0d/QWERTY-home-keys-position.svg/841px-QWERTY-home-keys-position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8010525" cy="4962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b="1" dirty="0" smtClean="0">
                <a:solidFill>
                  <a:srgbClr val="C00000"/>
                </a:solidFill>
              </a:rPr>
              <a:t>Ро́зкла́дка</a:t>
            </a:r>
            <a:r>
              <a:rPr lang="vi-VN" sz="2400" dirty="0" smtClean="0">
                <a:solidFill>
                  <a:srgbClr val="C00000"/>
                </a:solidFill>
              </a:rPr>
              <a:t> </a:t>
            </a:r>
            <a:r>
              <a:rPr lang="vi-VN" sz="2400" b="1" dirty="0" smtClean="0">
                <a:solidFill>
                  <a:srgbClr val="C00000"/>
                </a:solidFill>
              </a:rPr>
              <a:t>клавіату́ри</a:t>
            </a:r>
            <a:r>
              <a:rPr lang="en-US" sz="2400" b="1" dirty="0" smtClean="0">
                <a:solidFill>
                  <a:srgbClr val="C00000"/>
                </a:solidFill>
              </a:rPr>
              <a:t> – </a:t>
            </a:r>
            <a:r>
              <a:rPr lang="vi-VN" sz="2400" dirty="0" smtClean="0">
                <a:solidFill>
                  <a:srgbClr val="C00000"/>
                </a:solidFill>
              </a:rPr>
              <a:t>це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vi-VN" sz="2400" dirty="0" smtClean="0">
                <a:solidFill>
                  <a:srgbClr val="C00000"/>
                </a:solidFill>
              </a:rPr>
              <a:t> схема відповідності клавіш на клавіатурі комп'ютера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vi-VN" sz="2400" dirty="0" smtClean="0">
                <a:solidFill>
                  <a:srgbClr val="C00000"/>
                </a:solidFill>
              </a:rPr>
              <a:t>чи іншого пристрою введення текстової інформації; </a:t>
            </a:r>
            <a:r>
              <a:rPr lang="vi-VN" sz="2400" dirty="0" smtClean="0"/>
              <a:t>розроблено велику кількість розкладок для різноманітних моделей клавіатур, різних мов, операційних систем тощо.</a:t>
            </a:r>
            <a:endParaRPr lang="uk-UA" sz="2400" dirty="0"/>
          </a:p>
        </p:txBody>
      </p:sp>
      <p:pic>
        <p:nvPicPr>
          <p:cNvPr id="1026" name="Picture 2" descr="https://upload.wikimedia.org/wikipedia/commons/thumb/d/d4/KB_Ukrainian.svg/540px-KB_Ukrainian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8208912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96448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Поради для комфортного використання клавіатури:</a:t>
            </a:r>
            <a:endParaRPr lang="uk-UA" sz="2400" dirty="0" smtClean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Розташуйте клавіатуру на рівні ліктя. Ваші передпліччя мають розслаблено опускатися по боках.</a:t>
            </a:r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Розташуйте клавіатуру по центру перед собою. Якщо на клавіатурі є окрема група цифрових клавіш, можна вважати центральною точкою клавішу «пробіл».</a:t>
            </a:r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Під час введення тексту ваші руки та зап’ястки мають не опускатись на клавіатуру, щоб далеко розташовані клавіші можна було діставати рухом усієї руки, а не витягуванням пальців.</a:t>
            </a:r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Не кладіть долоні або зап’ястки на будь-яку поверхню при введенні тексту. Якщо на клавіатурі є ділянка для відпочинку зап’ястків, використовуйте її тільки під час перерв у введенні тексту.</a:t>
            </a:r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Під час введення тексту натискайте на клавіші легко, ваші зап’ястки мають бути прямі.</a:t>
            </a:r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Коли ви не вводите текст, розслабте руки.</a:t>
            </a:r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Робіть короткі перерви в роботі за комп’ютером кожні 15-20 хвилин.</a:t>
            </a:r>
            <a:br>
              <a:rPr lang="uk-UA" sz="2400" dirty="0" smtClean="0"/>
            </a:br>
            <a:endParaRPr lang="uk-U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4168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C00000"/>
                </a:solidFill>
              </a:rPr>
              <a:t>Клавіатурні тренажери </a:t>
            </a:r>
            <a:endParaRPr lang="en-US" sz="3200" dirty="0" smtClean="0">
              <a:solidFill>
                <a:srgbClr val="C00000"/>
              </a:solidFill>
            </a:endParaRPr>
          </a:p>
          <a:p>
            <a:r>
              <a:rPr lang="uk-UA" sz="3200" dirty="0" smtClean="0">
                <a:solidFill>
                  <a:srgbClr val="C00000"/>
                </a:solidFill>
              </a:rPr>
              <a:t>Соло на клавіатурі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Stamina</a:t>
            </a:r>
            <a:endParaRPr lang="uk-UA" sz="3200" dirty="0" smtClean="0">
              <a:solidFill>
                <a:srgbClr val="C00000"/>
              </a:solidFill>
            </a:endParaRPr>
          </a:p>
          <a:p>
            <a:r>
              <a:rPr lang="uk-UA" sz="3200" dirty="0" smtClean="0">
                <a:solidFill>
                  <a:srgbClr val="C00000"/>
                </a:solidFill>
              </a:rPr>
              <a:t>Клавіша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BABYTYPE</a:t>
            </a:r>
            <a:endParaRPr lang="uk-UA" sz="3200" dirty="0" smtClean="0">
              <a:solidFill>
                <a:srgbClr val="C00000"/>
              </a:solidFill>
            </a:endParaRPr>
          </a:p>
          <a:p>
            <a:r>
              <a:rPr lang="en-US" sz="3200" u="sng" dirty="0" err="1" smtClean="0">
                <a:solidFill>
                  <a:srgbClr val="C00000"/>
                </a:solidFill>
              </a:rPr>
              <a:t>RapidTyping</a:t>
            </a:r>
            <a:endParaRPr lang="en-US" sz="3200" u="sng" dirty="0" smtClean="0">
              <a:solidFill>
                <a:srgbClr val="C00000"/>
              </a:solidFill>
            </a:endParaRPr>
          </a:p>
          <a:p>
            <a:endParaRPr lang="en-US" sz="3200" u="sng" dirty="0" smtClean="0">
              <a:solidFill>
                <a:srgbClr val="C00000"/>
              </a:solidFill>
            </a:endParaRPr>
          </a:p>
          <a:p>
            <a:r>
              <a:rPr lang="en-US" sz="3200" dirty="0" smtClean="0"/>
              <a:t>http://studopedia.org/2-113908.html</a:t>
            </a:r>
            <a:endParaRPr lang="uk-UA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700" y="1533698"/>
            <a:ext cx="8847788" cy="4991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347864" y="0"/>
            <a:ext cx="2736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u="sng" dirty="0" err="1" smtClean="0">
                <a:solidFill>
                  <a:srgbClr val="C00000"/>
                </a:solidFill>
              </a:rPr>
              <a:t>RapidTyping</a:t>
            </a:r>
            <a:endParaRPr lang="en-US" sz="3600" u="sng" dirty="0" smtClean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836712"/>
            <a:ext cx="5154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http://www.rapidtyping.com/</a:t>
            </a:r>
            <a:endParaRPr lang="uk-UA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820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err="1" smtClean="0"/>
              <a:t>Typing</a:t>
            </a:r>
            <a:r>
              <a:rPr lang="uk-UA" sz="2800" dirty="0" smtClean="0"/>
              <a:t> </a:t>
            </a:r>
            <a:r>
              <a:rPr lang="uk-UA" sz="2800" dirty="0" err="1" smtClean="0"/>
              <a:t>Tutor</a:t>
            </a:r>
            <a:r>
              <a:rPr lang="uk-UA" sz="2800" dirty="0" smtClean="0"/>
              <a:t> відстежує ваш прогрес, і дозволяє переглядати результати в будь-який час.</a:t>
            </a:r>
            <a:endParaRPr lang="uk-UA" sz="28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56" y="2060848"/>
            <a:ext cx="8244408" cy="465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1268760"/>
            <a:ext cx="5143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956376" y="126876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F3</a:t>
            </a:r>
            <a:endParaRPr lang="uk-UA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826702" cy="44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332656"/>
            <a:ext cx="8820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Редактор уроків</a:t>
            </a:r>
            <a:endParaRPr lang="uk-UA" sz="28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620687"/>
            <a:ext cx="576064" cy="70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076056" y="76470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</a:t>
            </a:r>
            <a:r>
              <a:rPr lang="uk-UA" sz="2800" dirty="0" smtClean="0"/>
              <a:t>4</a:t>
            </a:r>
            <a:endParaRPr lang="uk-UA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Кожного разу після закінчення уроку,</a:t>
            </a:r>
            <a:r>
              <a:rPr lang="en-US" dirty="0" smtClean="0"/>
              <a:t> </a:t>
            </a:r>
            <a:r>
              <a:rPr lang="uk-UA" dirty="0" smtClean="0"/>
              <a:t>у вікні Результати показані досягнення на цьому уроці.</a:t>
            </a:r>
            <a:endParaRPr lang="uk-UA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20750" t="11438" r="21140" b="15719"/>
          <a:stretch>
            <a:fillRect/>
          </a:stretch>
        </p:blipFill>
        <p:spPr bwMode="auto">
          <a:xfrm>
            <a:off x="755576" y="1196752"/>
            <a:ext cx="756084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 l="20750" t="11438" r="21140" b="16704"/>
          <a:stretch>
            <a:fillRect/>
          </a:stretch>
        </p:blipFill>
        <p:spPr bwMode="auto">
          <a:xfrm>
            <a:off x="395536" y="548680"/>
            <a:ext cx="756084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 l="20750" t="10454" r="20586" b="15719"/>
          <a:stretch>
            <a:fillRect/>
          </a:stretch>
        </p:blipFill>
        <p:spPr bwMode="auto">
          <a:xfrm>
            <a:off x="539552" y="404664"/>
            <a:ext cx="763284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358</Words>
  <Application>Microsoft Office PowerPoint</Application>
  <PresentationFormat>Экран (4:3)</PresentationFormat>
  <Paragraphs>38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Лекція 1. Особливості використання клавіатурних тренажерів та тренажерів миші. Створення власних уроків для клавіатурного тренажера RapidTyping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Комплекси програм навчального призначення</dc:title>
  <dc:creator>Ihor</dc:creator>
  <cp:lastModifiedBy>КТК</cp:lastModifiedBy>
  <cp:revision>15</cp:revision>
  <dcterms:created xsi:type="dcterms:W3CDTF">2016-01-26T18:11:31Z</dcterms:created>
  <dcterms:modified xsi:type="dcterms:W3CDTF">2019-01-20T16:10:34Z</dcterms:modified>
</cp:coreProperties>
</file>